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273" r:id="rId3"/>
    <p:sldId id="258" r:id="rId4"/>
    <p:sldId id="359" r:id="rId5"/>
    <p:sldId id="362" r:id="rId6"/>
    <p:sldId id="414" r:id="rId7"/>
    <p:sldId id="381" r:id="rId8"/>
    <p:sldId id="357" r:id="rId9"/>
    <p:sldId id="365" r:id="rId10"/>
    <p:sldId id="361" r:id="rId11"/>
    <p:sldId id="394" r:id="rId12"/>
    <p:sldId id="412" r:id="rId13"/>
    <p:sldId id="415" r:id="rId14"/>
    <p:sldId id="428" r:id="rId15"/>
    <p:sldId id="364" r:id="rId16"/>
    <p:sldId id="417" r:id="rId17"/>
    <p:sldId id="418" r:id="rId18"/>
    <p:sldId id="419" r:id="rId19"/>
    <p:sldId id="422" r:id="rId20"/>
    <p:sldId id="420" r:id="rId21"/>
    <p:sldId id="421" r:id="rId22"/>
    <p:sldId id="427" r:id="rId23"/>
    <p:sldId id="392" r:id="rId24"/>
    <p:sldId id="429" r:id="rId25"/>
    <p:sldId id="397" r:id="rId26"/>
    <p:sldId id="430" r:id="rId27"/>
    <p:sldId id="431" r:id="rId28"/>
    <p:sldId id="398" r:id="rId29"/>
    <p:sldId id="432" r:id="rId30"/>
    <p:sldId id="399" r:id="rId31"/>
    <p:sldId id="433" r:id="rId32"/>
    <p:sldId id="434" r:id="rId33"/>
    <p:sldId id="382" r:id="rId34"/>
    <p:sldId id="436" r:id="rId35"/>
    <p:sldId id="376" r:id="rId36"/>
    <p:sldId id="404" r:id="rId37"/>
    <p:sldId id="435" r:id="rId38"/>
    <p:sldId id="396" r:id="rId39"/>
    <p:sldId id="379" r:id="rId40"/>
    <p:sldId id="380" r:id="rId41"/>
    <p:sldId id="378" r:id="rId42"/>
    <p:sldId id="377" r:id="rId43"/>
    <p:sldId id="383" r:id="rId44"/>
    <p:sldId id="384" r:id="rId45"/>
    <p:sldId id="407" r:id="rId46"/>
    <p:sldId id="385" r:id="rId47"/>
    <p:sldId id="387" r:id="rId48"/>
    <p:sldId id="386" r:id="rId49"/>
    <p:sldId id="388" r:id="rId50"/>
    <p:sldId id="405" r:id="rId51"/>
    <p:sldId id="389" r:id="rId52"/>
    <p:sldId id="408" r:id="rId53"/>
    <p:sldId id="390" r:id="rId54"/>
    <p:sldId id="409" r:id="rId55"/>
    <p:sldId id="391" r:id="rId56"/>
    <p:sldId id="410" r:id="rId57"/>
    <p:sldId id="403" r:id="rId58"/>
    <p:sldId id="268" r:id="rId59"/>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varScale="1">
        <p:scale>
          <a:sx n="110" d="100"/>
          <a:sy n="110" d="100"/>
        </p:scale>
        <p:origin x="62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24/03/2020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24/03/2020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57</a:t>
            </a:fld>
            <a:endParaRPr lang="fr-FR"/>
          </a:p>
        </p:txBody>
      </p:sp>
    </p:spTree>
    <p:extLst>
      <p:ext uri="{BB962C8B-B14F-4D97-AF65-F5344CB8AC3E}">
        <p14:creationId xmlns:p14="http://schemas.microsoft.com/office/powerpoint/2010/main" val="326503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24/03/2020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24/03/2020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24/03/2020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72244DD-159C-49DD-92F1-EBE9639D0EE0}" type="datetime1">
              <a:rPr lang="fr-FR" smtClean="0"/>
              <a:t>24/03/2020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24/03/2020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24/03/2020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24/03/2020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24/03/2020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24/03/2020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24/03/2020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24/03/2020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24/03/2020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
        <p:nvSpPr>
          <p:cNvPr id="7" name="MSIPCMContentMarking" descr="{&quot;HashCode&quot;:-496329073,&quot;Placement&quot;:&quot;Footer&quot;}">
            <a:extLst>
              <a:ext uri="{FF2B5EF4-FFF2-40B4-BE49-F238E27FC236}">
                <a16:creationId xmlns:a16="http://schemas.microsoft.com/office/drawing/2014/main" id="{408C899A-0221-4A10-AAF0-C0DC0C87EB49}"/>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api.bworld.fr/" TargetMode="External"/><Relationship Id="rId4" Type="http://schemas.openxmlformats.org/officeDocument/2006/relationships/hyperlink" Target="http://www.lannexe-bretignolles.f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fr.wikipedia.org/wiki/Authentification" TargetMode="External"/><Relationship Id="rId13" Type="http://schemas.openxmlformats.org/officeDocument/2006/relationships/hyperlink" Target="https://tools.ietf.org/html/rfc6750" TargetMode="External"/><Relationship Id="rId3" Type="http://schemas.openxmlformats.org/officeDocument/2006/relationships/hyperlink" Target="https://fr.wikipedia.org/w/index.php?title=Blaine_Cook&amp;action=edit&amp;redlink=1" TargetMode="External"/><Relationship Id="rId7" Type="http://schemas.openxmlformats.org/officeDocument/2006/relationships/hyperlink" Target="https://fr.wikipedia.org/wiki/Application_programming_interface" TargetMode="External"/><Relationship Id="rId12" Type="http://schemas.openxmlformats.org/officeDocument/2006/relationships/hyperlink" Target="https://tools.ietf.org/html/rfc6749" TargetMode="External"/><Relationship Id="rId2" Type="http://schemas.openxmlformats.org/officeDocument/2006/relationships/hyperlink" Target="https://fr.wikipedia.org/wiki/Protocole_de_communication" TargetMode="External"/><Relationship Id="rId1" Type="http://schemas.openxmlformats.org/officeDocument/2006/relationships/slideLayout" Target="../slideLayouts/slideLayout2.xml"/><Relationship Id="rId6" Type="http://schemas.openxmlformats.org/officeDocument/2006/relationships/hyperlink" Target="https://fr.wikipedia.org/wiki/Site_web" TargetMode="External"/><Relationship Id="rId11" Type="http://schemas.openxmlformats.org/officeDocument/2006/relationships/hyperlink" Target="https://fr.wikipedia.org/wiki/2007" TargetMode="External"/><Relationship Id="rId5" Type="http://schemas.openxmlformats.org/officeDocument/2006/relationships/hyperlink" Target="https://fr.wikipedia.org/wiki/Autorisation" TargetMode="External"/><Relationship Id="rId10" Type="http://schemas.openxmlformats.org/officeDocument/2006/relationships/hyperlink" Target="https://fr.wikipedia.org/wiki/Octobre_2007" TargetMode="External"/><Relationship Id="rId4" Type="http://schemas.openxmlformats.org/officeDocument/2006/relationships/hyperlink" Target="https://fr.wikipedia.org/w/index.php?title=Chris_Messina_(avocat)&amp;action=edit&amp;redlink=1" TargetMode="External"/><Relationship Id="rId9" Type="http://schemas.openxmlformats.org/officeDocument/2006/relationships/hyperlink" Target="https://fr.wikipedia.org/wiki/3_octobr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3.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3.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www.ibm.com/support/knowledgecenter/SSPREK_9.0.2/com.ibm.isam.doc/config/concept/con_oauth20_workflow.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log.axawebcenter.fr/2016/03/oauth-comprendre-loauth-2-0-par-lexempl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openid.net/connec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evelopers.google.com/+/features/sign-in" TargetMode="External"/><Relationship Id="rId4" Type="http://schemas.openxmlformats.org/officeDocument/2006/relationships/hyperlink" Target="http://openid.net/connect/faq/"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mailto:guillaume.chervet@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a:t>
            </a:fld>
            <a:endParaRPr lang="fr-F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sp>
        <p:nvSpPr>
          <p:cNvPr id="4" name="Espace réservé du numéro de diapositive 3"/>
          <p:cNvSpPr>
            <a:spLocks noGrp="1"/>
          </p:cNvSpPr>
          <p:nvPr>
            <p:ph type="sldNum" sz="quarter" idx="12"/>
          </p:nvPr>
        </p:nvSpPr>
        <p:spPr>
          <a:xfrm>
            <a:off x="10534650" y="6356350"/>
            <a:ext cx="819150" cy="365125"/>
          </a:xfrm>
        </p:spPr>
        <p:txBody>
          <a:bodyPr>
            <a:normAutofit/>
          </a:bodyPr>
          <a:lstStyle/>
          <a:p>
            <a:pPr>
              <a:spcAft>
                <a:spcPts val="600"/>
              </a:spcAft>
            </a:pPr>
            <a:fld id="{B79E4878-4BCB-449E-94CF-AE2A0F6BB533}" type="slidenum">
              <a:rPr lang="fr-FR">
                <a:solidFill>
                  <a:schemeClr val="bg1">
                    <a:alpha val="80000"/>
                  </a:schemeClr>
                </a:solidFill>
              </a:rPr>
              <a:pPr>
                <a:spcAft>
                  <a:spcPts val="600"/>
                </a:spcAft>
              </a:pPr>
              <a:t>10</a:t>
            </a:fld>
            <a:endParaRPr lang="fr-FR">
              <a:solidFill>
                <a:schemeClr val="bg1">
                  <a:alpha val="80000"/>
                </a:schemeClr>
              </a:solidFill>
            </a:endParaRP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2800" dirty="0"/>
              <a:t>CORS</a:t>
            </a:r>
            <a:br>
              <a:rPr lang="en-US" sz="7200" dirty="0"/>
            </a:br>
            <a:br>
              <a:rPr lang="en-US" sz="7200" dirty="0"/>
            </a:br>
            <a:r>
              <a:rPr lang="fr-FR" sz="7200" dirty="0"/>
              <a:t>Cross-</a:t>
            </a:r>
            <a:r>
              <a:rPr lang="fr-FR" sz="7200" dirty="0" err="1"/>
              <a:t>origin</a:t>
            </a:r>
            <a:r>
              <a:rPr lang="fr-FR" sz="7200" dirty="0"/>
              <a:t> </a:t>
            </a:r>
            <a:r>
              <a:rPr lang="fr-FR" sz="7200" dirty="0" err="1"/>
              <a:t>resource</a:t>
            </a:r>
            <a:r>
              <a:rPr lang="fr-FR" sz="7200" dirty="0"/>
              <a:t> sharing</a:t>
            </a:r>
            <a:br>
              <a:rPr lang="en-US" sz="7200" dirty="0"/>
            </a:b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11</a:t>
            </a:fld>
            <a:endParaRPr lang="fr-FR"/>
          </a:p>
        </p:txBody>
      </p:sp>
    </p:spTree>
    <p:extLst>
      <p:ext uri="{BB962C8B-B14F-4D97-AF65-F5344CB8AC3E}">
        <p14:creationId xmlns:p14="http://schemas.microsoft.com/office/powerpoint/2010/main" val="104201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6CF7D61-52B6-4E88-B7EB-3FC9C04464E5}"/>
              </a:ext>
            </a:extLst>
          </p:cNvPr>
          <p:cNvSpPr>
            <a:spLocks noGrp="1"/>
          </p:cNvSpPr>
          <p:nvPr>
            <p:ph type="sldNum" sz="quarter" idx="12"/>
          </p:nvPr>
        </p:nvSpPr>
        <p:spPr/>
        <p:txBody>
          <a:bodyPr/>
          <a:lstStyle/>
          <a:p>
            <a:fld id="{B79E4878-4BCB-449E-94CF-AE2A0F6BB533}" type="slidenum">
              <a:rPr lang="fr-FR" smtClean="0"/>
              <a:t>12</a:t>
            </a:fld>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Principe de CORS imagé</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13</a:t>
            </a:fld>
            <a:endParaRPr lang="fr-F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6115"/>
            <a:ext cx="2515779"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6797" y="2264280"/>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602184" y="2605752"/>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683420" y="2066962"/>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86004">
            <a:off x="6819846" y="4329491"/>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501418" y="2838292"/>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7288517" y="2892250"/>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166949" y="485314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559312" y="485314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602184" y="3799789"/>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501418" y="4032069"/>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660266" y="3304813"/>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7169317" y="4194830"/>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spTree>
    <p:extLst>
      <p:ext uri="{BB962C8B-B14F-4D97-AF65-F5344CB8AC3E}">
        <p14:creationId xmlns:p14="http://schemas.microsoft.com/office/powerpoint/2010/main" val="320331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CORS </a:t>
            </a:r>
          </a:p>
          <a:p>
            <a:pPr marL="0" indent="0" algn="ctr">
              <a:buNone/>
            </a:pPr>
            <a:r>
              <a:rPr lang="fr-FR" sz="4000" dirty="0"/>
              <a:t> </a:t>
            </a:r>
            <a:r>
              <a:rPr lang="fr-FR" sz="4000" dirty="0">
                <a:hlinkClick r:id="rId2"/>
              </a:rPr>
              <a:t>https://www.guillaume-chervet.fr</a:t>
            </a:r>
            <a:endParaRPr lang="fr-FR" sz="4000" dirty="0"/>
          </a:p>
          <a:p>
            <a:pPr marL="0" indent="0" algn="ctr">
              <a:buNone/>
            </a:pPr>
            <a:endParaRPr lang="fr-FR" sz="4000" dirty="0"/>
          </a:p>
          <a:p>
            <a:pPr marL="0" indent="0" algn="ctr">
              <a:buNone/>
            </a:pPr>
            <a:r>
              <a:rPr lang="fr-FR" sz="4000" dirty="0">
                <a:hlinkClick r:id="rId3"/>
              </a:rPr>
              <a:t>https://github.com/guillaume-chervet/course.rest/raw/master/documentations/cors.mp4</a:t>
            </a:r>
            <a:endParaRPr lang="fr-FR" sz="4000" dirty="0"/>
          </a:p>
          <a:p>
            <a:pPr marL="0" indent="0" algn="ctr">
              <a:buNone/>
            </a:pP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14</a:t>
            </a:fld>
            <a:endParaRPr lang="fr-FR"/>
          </a:p>
        </p:txBody>
      </p:sp>
    </p:spTree>
    <p:extLst>
      <p:ext uri="{BB962C8B-B14F-4D97-AF65-F5344CB8AC3E}">
        <p14:creationId xmlns:p14="http://schemas.microsoft.com/office/powerpoint/2010/main" val="295633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Espace réservé du numéro de diapositive 3"/>
          <p:cNvSpPr>
            <a:spLocks noGrp="1"/>
          </p:cNvSpPr>
          <p:nvPr>
            <p:ph type="sldNum" sz="quarter" idx="12"/>
          </p:nvPr>
        </p:nvSpPr>
        <p:spPr>
          <a:xfrm>
            <a:off x="10341428" y="6356350"/>
            <a:ext cx="1012371" cy="365125"/>
          </a:xfrm>
        </p:spPr>
        <p:txBody>
          <a:bodyPr>
            <a:normAutofit/>
          </a:bodyPr>
          <a:lstStyle/>
          <a:p>
            <a:pPr>
              <a:spcAft>
                <a:spcPts val="600"/>
              </a:spcAft>
            </a:pPr>
            <a:fld id="{B79E4878-4BCB-449E-94CF-AE2A0F6BB533}" type="slidenum">
              <a:rPr lang="fr-FR">
                <a:solidFill>
                  <a:srgbClr val="FFFFFF"/>
                </a:solidFill>
              </a:rPr>
              <a:pPr>
                <a:spcAft>
                  <a:spcPts val="600"/>
                </a:spcAft>
              </a:pPr>
              <a:t>15</a:t>
            </a:fld>
            <a:endParaRPr lang="fr-FR">
              <a:solidFill>
                <a:srgbClr val="FFFFFF"/>
              </a:solidFill>
            </a:endParaRPr>
          </a:p>
        </p:txBody>
      </p:sp>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2F3B202-E9B7-4DBD-ADEC-533E78844BA5}"/>
              </a:ext>
            </a:extLst>
          </p:cNvPr>
          <p:cNvSpPr>
            <a:spLocks noGrp="1"/>
          </p:cNvSpPr>
          <p:nvPr>
            <p:ph type="sldNum" sz="quarter" idx="12"/>
          </p:nvPr>
        </p:nvSpPr>
        <p:spPr/>
        <p:txBody>
          <a:bodyPr/>
          <a:lstStyle/>
          <a:p>
            <a:fld id="{B79E4878-4BCB-449E-94CF-AE2A0F6BB533}" type="slidenum">
              <a:rPr lang="fr-FR" smtClean="0"/>
              <a:t>17</a:t>
            </a:fld>
            <a:endParaRPr lang="fr-FR"/>
          </a:p>
        </p:txBody>
      </p:sp>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12"/>
          </p:nvPr>
        </p:nvSpPr>
        <p:spPr/>
        <p:txBody>
          <a:bodyPr/>
          <a:lstStyle/>
          <a:p>
            <a:fld id="{B79E4878-4BCB-449E-94CF-AE2A0F6BB533}" type="slidenum">
              <a:rPr lang="fr-FR" smtClean="0"/>
              <a:t>18</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19</a:t>
            </a:fld>
            <a:endParaRPr lang="fr-FR" dirty="0"/>
          </a:p>
        </p:txBody>
      </p: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a:t>
            </a:fld>
            <a:endParaRPr lang="fr-F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4" name="Espace réservé du numéro de diapositive 3">
            <a:extLst>
              <a:ext uri="{FF2B5EF4-FFF2-40B4-BE49-F238E27FC236}">
                <a16:creationId xmlns:a16="http://schemas.microsoft.com/office/drawing/2014/main" id="{4937AFA8-C65F-43B8-8B2C-4C87EFE8A309}"/>
              </a:ext>
            </a:extLst>
          </p:cNvPr>
          <p:cNvSpPr>
            <a:spLocks noGrp="1"/>
          </p:cNvSpPr>
          <p:nvPr>
            <p:ph type="sldNum" sz="quarter" idx="12"/>
          </p:nvPr>
        </p:nvSpPr>
        <p:spPr/>
        <p:txBody>
          <a:bodyPr/>
          <a:lstStyle/>
          <a:p>
            <a:fld id="{B79E4878-4BCB-449E-94CF-AE2A0F6BB533}" type="slidenum">
              <a:rPr lang="fr-FR" smtClean="0"/>
              <a:t>20</a:t>
            </a:fld>
            <a:endParaRPr lang="fr-FR"/>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21</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001909"/>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4"/>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5"/>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22</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165247"/>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896771"/>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397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025127"/>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5535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785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733190"/>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028256"/>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434418"/>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005793"/>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580057"/>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828012"/>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23</a:t>
            </a:fld>
            <a:endParaRPr lang="fr-FR"/>
          </a:p>
        </p:txBody>
      </p:sp>
    </p:spTree>
    <p:extLst>
      <p:ext uri="{BB962C8B-B14F-4D97-AF65-F5344CB8AC3E}">
        <p14:creationId xmlns:p14="http://schemas.microsoft.com/office/powerpoint/2010/main" val="405104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JWT</a:t>
            </a:r>
          </a:p>
          <a:p>
            <a:pPr marL="0" indent="0" algn="ctr">
              <a:buNone/>
            </a:pPr>
            <a:r>
              <a:rPr lang="fr-FR" sz="4000" dirty="0"/>
              <a:t> </a:t>
            </a:r>
            <a:r>
              <a:rPr lang="fr-FR" sz="4000" dirty="0">
                <a:hlinkClick r:id="rId2"/>
              </a:rPr>
              <a:t>https://github.com/AxaGuilDEv/react-oidc</a:t>
            </a:r>
            <a:endParaRPr lang="fr-FR" sz="4000" dirty="0"/>
          </a:p>
          <a:p>
            <a:pPr marL="0" indent="0">
              <a:buNone/>
            </a:pPr>
            <a:endParaRPr lang="fr-FR" sz="4000" dirty="0"/>
          </a:p>
          <a:p>
            <a:pPr marL="0" indent="0" algn="ctr">
              <a:buNone/>
            </a:pPr>
            <a:r>
              <a:rPr lang="fr-FR" sz="4000" dirty="0">
                <a:hlinkClick r:id="rId3"/>
              </a:rPr>
              <a:t>https://github.com/guillaume-chervet/course.rest/raw/master/documentations/jwt.mp4</a:t>
            </a: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24</a:t>
            </a:fld>
            <a:endParaRPr lang="fr-FR"/>
          </a:p>
        </p:txBody>
      </p:sp>
    </p:spTree>
    <p:extLst>
      <p:ext uri="{BB962C8B-B14F-4D97-AF65-F5344CB8AC3E}">
        <p14:creationId xmlns:p14="http://schemas.microsoft.com/office/powerpoint/2010/main" val="91442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How do JSON Web Tokens are used?</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4" name="Espace réservé du numéro de diapositive 3">
            <a:extLst>
              <a:ext uri="{FF2B5EF4-FFF2-40B4-BE49-F238E27FC236}">
                <a16:creationId xmlns:a16="http://schemas.microsoft.com/office/drawing/2014/main" id="{9D268C61-78D5-4FD8-9A00-B95D5EAB85DD}"/>
              </a:ext>
            </a:extLst>
          </p:cNvPr>
          <p:cNvSpPr>
            <a:spLocks noGrp="1"/>
          </p:cNvSpPr>
          <p:nvPr>
            <p:ph type="sldNum" sz="quarter" idx="12"/>
          </p:nvPr>
        </p:nvSpPr>
        <p:spPr>
          <a:xfrm>
            <a:off x="8610600" y="6356350"/>
            <a:ext cx="2743200" cy="365125"/>
          </a:xfrm>
        </p:spPr>
        <p:txBody>
          <a:bodyPr>
            <a:normAutofit/>
          </a:bodyPr>
          <a:lstStyle/>
          <a:p>
            <a:pPr>
              <a:spcAft>
                <a:spcPts val="600"/>
              </a:spcAft>
            </a:pPr>
            <a:fld id="{B79E4878-4BCB-449E-94CF-AE2A0F6BB533}" type="slidenum">
              <a:rPr lang="fr-FR">
                <a:solidFill>
                  <a:schemeClr val="bg1">
                    <a:lumMod val="75000"/>
                    <a:lumOff val="25000"/>
                  </a:schemeClr>
                </a:solidFill>
              </a:rPr>
              <a:pPr>
                <a:spcAft>
                  <a:spcPts val="600"/>
                </a:spcAft>
              </a:pPr>
              <a:t>27</a:t>
            </a:fld>
            <a:endParaRPr lang="fr-FR" dirty="0">
              <a:solidFill>
                <a:schemeClr val="bg1">
                  <a:lumMod val="75000"/>
                  <a:lumOff val="25000"/>
                </a:schemeClr>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9222F730-9456-45D4-B39B-EADDBB138286}"/>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spcAft>
                <a:spcPts val="600"/>
              </a:spcAft>
              <a:defRPr/>
            </a:pPr>
            <a:fld id="{B79E4878-4BCB-449E-94CF-AE2A0F6BB533}" type="slidenum">
              <a:rPr lang="en-US">
                <a:solidFill>
                  <a:srgbClr val="FFFFFF"/>
                </a:solidFill>
                <a:latin typeface="Calibri" panose="020F0502020204030204"/>
              </a:rPr>
              <a:pPr algn="l">
                <a:spcAft>
                  <a:spcPts val="600"/>
                </a:spcAft>
                <a:defRPr/>
              </a:pPr>
              <a:t>29</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a:xfrm>
            <a:off x="838200" y="1468619"/>
            <a:ext cx="10515600" cy="5203644"/>
          </a:xfrm>
        </p:spPr>
        <p:txBody>
          <a:bodyPr>
            <a:normAutofit/>
          </a:bodyPr>
          <a:lstStyle/>
          <a:p>
            <a:pPr marL="514350" indent="-514350">
              <a:buFont typeface="+mj-lt"/>
              <a:buAutoNum type="arabicPeriod"/>
            </a:pPr>
            <a:r>
              <a:rPr lang="fr-FR" sz="3200" dirty="0">
                <a:solidFill>
                  <a:schemeClr val="tx1">
                    <a:lumMod val="95000"/>
                    <a:lumOff val="5000"/>
                  </a:schemeClr>
                </a:solidFill>
              </a:rPr>
              <a:t>HTTP/HTTPS</a:t>
            </a:r>
          </a:p>
          <a:p>
            <a:pPr marL="514350" indent="-514350">
              <a:buFont typeface="+mj-lt"/>
              <a:buAutoNum type="arabicPeriod"/>
            </a:pPr>
            <a:endParaRPr lang="fr-FR" sz="3200" dirty="0"/>
          </a:p>
          <a:p>
            <a:pPr marL="514350" indent="-514350">
              <a:buFont typeface="+mj-lt"/>
              <a:buAutoNum type="arabicPeriod"/>
            </a:pPr>
            <a:r>
              <a:rPr lang="fr-FR" sz="3200" dirty="0"/>
              <a:t>Cross Domain </a:t>
            </a:r>
            <a:r>
              <a:rPr lang="fr-FR" sz="3200" dirty="0" err="1"/>
              <a:t>Request</a:t>
            </a:r>
            <a:endParaRPr lang="fr-FR" sz="3200" dirty="0"/>
          </a:p>
          <a:p>
            <a:pPr marL="514350" indent="-514350">
              <a:buFont typeface="+mj-lt"/>
              <a:buAutoNum type="arabicPeriod"/>
            </a:pPr>
            <a:endParaRPr lang="fr-FR" sz="3200" dirty="0"/>
          </a:p>
          <a:p>
            <a:pPr marL="514350" indent="-514350">
              <a:buFont typeface="+mj-lt"/>
              <a:buAutoNum type="arabicPeriod"/>
            </a:pPr>
            <a:r>
              <a:rPr lang="en-US" dirty="0"/>
              <a:t>JWT</a:t>
            </a:r>
          </a:p>
          <a:p>
            <a:pPr marL="514350" indent="-514350">
              <a:buFont typeface="+mj-lt"/>
              <a:buAutoNum type="arabicPeriod"/>
            </a:pPr>
            <a:endParaRPr lang="en-US" sz="2800" dirty="0"/>
          </a:p>
          <a:p>
            <a:pPr marL="514350" indent="-514350">
              <a:buFont typeface="+mj-lt"/>
              <a:buAutoNum type="arabicPeriod"/>
            </a:pPr>
            <a:r>
              <a:rPr lang="fr-FR" dirty="0"/>
              <a:t>Identification / Autorisation/</a:t>
            </a:r>
            <a:r>
              <a:rPr lang="en-US" dirty="0"/>
              <a:t> </a:t>
            </a:r>
            <a:r>
              <a:rPr lang="en-US" dirty="0" err="1"/>
              <a:t>Authentification</a:t>
            </a:r>
            <a:endParaRPr lang="fr-FR" dirty="0"/>
          </a:p>
          <a:p>
            <a:pPr marL="914400" lvl="1" indent="-457200">
              <a:buFont typeface="+mj-lt"/>
              <a:buAutoNum type="arabicPeriod"/>
            </a:pPr>
            <a:r>
              <a:rPr lang="fr-FR" dirty="0"/>
              <a:t>OAUTH 2.0</a:t>
            </a:r>
          </a:p>
          <a:p>
            <a:pPr marL="914400" lvl="1" indent="-457200">
              <a:buFont typeface="+mj-lt"/>
              <a:buAutoNum type="arabicPeriod"/>
            </a:pPr>
            <a:r>
              <a:rPr lang="fr-FR" dirty="0" err="1"/>
              <a:t>OpenID</a:t>
            </a:r>
            <a:r>
              <a:rPr lang="fr-FR" dirty="0"/>
              <a:t> </a:t>
            </a:r>
            <a:r>
              <a:rPr lang="fr-FR" dirty="0" err="1"/>
              <a:t>Connect</a:t>
            </a: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a:t>
            </a:fld>
            <a:endParaRPr lang="fr-FR"/>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7200" dirty="0"/>
              <a:t>Identification</a:t>
            </a:r>
            <a:br>
              <a:rPr lang="en-US" sz="7200" dirty="0"/>
            </a:br>
            <a:r>
              <a:rPr lang="en-US" sz="7200" dirty="0" err="1"/>
              <a:t>Authentification</a:t>
            </a:r>
            <a:br>
              <a:rPr lang="en-US" sz="7200" dirty="0"/>
            </a:br>
            <a:r>
              <a:rPr lang="en-US" sz="7200" dirty="0" err="1"/>
              <a:t>Authorisation</a:t>
            </a:r>
            <a:br>
              <a:rPr lang="en-US" sz="7200" dirty="0"/>
            </a:br>
            <a:r>
              <a:rPr lang="en-US" sz="7200" dirty="0"/>
              <a:t>OAUTH 2.0 </a:t>
            </a:r>
            <a:br>
              <a:rPr lang="en-US" sz="7200" dirty="0"/>
            </a:br>
            <a:r>
              <a:rPr lang="en-US" sz="7200" dirty="0" err="1"/>
              <a:t>OpenIdConnect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33</a:t>
            </a:fld>
            <a:endParaRPr lang="fr-FR"/>
          </a:p>
        </p:txBody>
      </p:sp>
    </p:spTree>
    <p:extLst>
      <p:ext uri="{BB962C8B-B14F-4D97-AF65-F5344CB8AC3E}">
        <p14:creationId xmlns:p14="http://schemas.microsoft.com/office/powerpoint/2010/main" val="887301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bg1">
                    <a:lumMod val="65000"/>
                  </a:schemeClr>
                </a:solidFill>
              </a:rPr>
              <a:t>Exemple: Login</a:t>
            </a:r>
            <a:br>
              <a:rPr lang="fr-FR" dirty="0">
                <a:solidFill>
                  <a:schemeClr val="bg1">
                    <a:lumMod val="65000"/>
                  </a:schemeClr>
                </a:solidFill>
              </a:rPr>
            </a:br>
            <a:r>
              <a:rPr lang="fr-FR" dirty="0">
                <a:solidFill>
                  <a:schemeClr val="bg1">
                    <a:lumMod val="65000"/>
                  </a:schemeClr>
                </a:solidFill>
              </a:rPr>
              <a:t>Qui peut être authentifié? Un humain, une machine </a:t>
            </a:r>
            <a:endParaRPr lang="fr-FR" sz="4000" dirty="0">
              <a:solidFill>
                <a:schemeClr val="bg1">
                  <a:lumMod val="6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bg1">
                    <a:lumMod val="65000"/>
                  </a:schemeClr>
                </a:solidFill>
              </a:rPr>
              <a:t>Exemple : Mot de passe</a:t>
            </a:r>
            <a:endParaRPr lang="fr-FR" sz="4000" dirty="0">
              <a:solidFill>
                <a:schemeClr val="bg1">
                  <a:lumMod val="6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
        <p:nvSpPr>
          <p:cNvPr id="4" name="Espace réservé du numéro de diapositive 3">
            <a:extLst>
              <a:ext uri="{FF2B5EF4-FFF2-40B4-BE49-F238E27FC236}">
                <a16:creationId xmlns:a16="http://schemas.microsoft.com/office/drawing/2014/main" id="{4BDFA3AD-D02F-4078-BCED-F4922636C21E}"/>
              </a:ext>
            </a:extLst>
          </p:cNvPr>
          <p:cNvSpPr>
            <a:spLocks noGrp="1"/>
          </p:cNvSpPr>
          <p:nvPr>
            <p:ph type="sldNum" sz="quarter" idx="12"/>
          </p:nvPr>
        </p:nvSpPr>
        <p:spPr/>
        <p:txBody>
          <a:bodyPr/>
          <a:lstStyle/>
          <a:p>
            <a:fld id="{B79E4878-4BCB-449E-94CF-AE2A0F6BB533}" type="slidenum">
              <a:rPr lang="fr-FR" smtClean="0"/>
              <a:t>34</a:t>
            </a:fld>
            <a:endParaRPr lang="fr-FR"/>
          </a:p>
        </p:txBody>
      </p:sp>
    </p:spTree>
    <p:extLst>
      <p:ext uri="{BB962C8B-B14F-4D97-AF65-F5344CB8AC3E}">
        <p14:creationId xmlns:p14="http://schemas.microsoft.com/office/powerpoint/2010/main" val="2225613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35</a:t>
            </a:fld>
            <a:endParaRPr lang="fr-F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000" dirty="0">
                <a:solidFill>
                  <a:schemeClr val="accent6">
                    <a:lumMod val="75000"/>
                  </a:schemeClr>
                </a:solidFill>
              </a:rPr>
              <a:t>C’est </a:t>
            </a:r>
            <a:r>
              <a:rPr lang="fr-FR" sz="2000" b="1" dirty="0" err="1">
                <a:solidFill>
                  <a:schemeClr val="accent6">
                    <a:lumMod val="75000"/>
                  </a:schemeClr>
                </a:solidFill>
              </a:rPr>
              <a:t>login:mot-de-passe</a:t>
            </a:r>
            <a:r>
              <a:rPr lang="fr-FR" sz="2000" dirty="0">
                <a:solidFill>
                  <a:schemeClr val="accent6">
                    <a:lumMod val="75000"/>
                  </a:schemeClr>
                </a:solidFill>
              </a:rPr>
              <a:t> ensuite encodée-en-base64 </a:t>
            </a:r>
            <a:r>
              <a:rPr lang="fr-FR" sz="2000" b="1" dirty="0" err="1">
                <a:solidFill>
                  <a:schemeClr val="accent6">
                    <a:lumMod val="75000"/>
                  </a:schemeClr>
                </a:solidFill>
              </a:rPr>
              <a:t>YWxhZGRpbjpzZXNhbWVPdXZyZVRvaQ</a:t>
            </a:r>
            <a:r>
              <a:rPr lang="fr-FR" sz="2000" b="1" dirty="0">
                <a:solidFill>
                  <a:schemeClr val="accent6">
                    <a:lumMod val="75000"/>
                  </a:schemeClr>
                </a:solidFill>
              </a:rPr>
              <a:t>==</a:t>
            </a:r>
          </a:p>
          <a:p>
            <a:pPr marL="457200" lvl="1" indent="0">
              <a:buNone/>
            </a:pPr>
            <a:r>
              <a:rPr lang="fr-FR" sz="2000" dirty="0">
                <a:solidFill>
                  <a:schemeClr val="accent6">
                    <a:lumMod val="75000"/>
                  </a:schemeClr>
                </a:solidFill>
              </a:rPr>
              <a:t>Exemple d’utilisation: </a:t>
            </a:r>
            <a:r>
              <a:rPr lang="fr-FR" sz="2000" dirty="0" err="1">
                <a:solidFill>
                  <a:srgbClr val="0070C0"/>
                </a:solidFill>
              </a:rPr>
              <a:t>Authorization</a:t>
            </a:r>
            <a:r>
              <a:rPr lang="fr-FR" sz="2000" dirty="0">
                <a:solidFill>
                  <a:srgbClr val="0070C0"/>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000" dirty="0">
                <a:solidFill>
                  <a:schemeClr val="accent6">
                    <a:lumMod val="75000"/>
                  </a:schemeClr>
                </a:solidFill>
              </a:rPr>
              <a:t>Comme l’authentification de base, sauf que le login et mot de passe circule en </a:t>
            </a:r>
            <a:r>
              <a:rPr lang="fr-FR" sz="2000" dirty="0" err="1">
                <a:solidFill>
                  <a:schemeClr val="accent6">
                    <a:lumMod val="75000"/>
                  </a:schemeClr>
                </a:solidFill>
              </a:rPr>
              <a:t>Hashé</a:t>
            </a:r>
            <a:endParaRPr lang="fr-FR" sz="2000" dirty="0">
              <a:solidFill>
                <a:schemeClr val="accent6">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000" dirty="0">
                <a:solidFill>
                  <a:schemeClr val="accent6">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36</a:t>
            </a:fld>
            <a:endParaRPr lang="fr-F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OAuth 2.0</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37</a:t>
            </a:fld>
            <a:endParaRPr lang="fr-FR"/>
          </a:p>
        </p:txBody>
      </p:sp>
    </p:spTree>
    <p:extLst>
      <p:ext uri="{BB962C8B-B14F-4D97-AF65-F5344CB8AC3E}">
        <p14:creationId xmlns:p14="http://schemas.microsoft.com/office/powerpoint/2010/main" val="1627087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OAUTH</a:t>
            </a:r>
          </a:p>
        </p:txBody>
      </p:sp>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b="1" dirty="0" err="1"/>
              <a:t>OAuth</a:t>
            </a:r>
            <a:r>
              <a:rPr lang="fr-FR" dirty="0"/>
              <a:t> est un </a:t>
            </a:r>
            <a:r>
              <a:rPr lang="fr-FR" dirty="0">
                <a:hlinkClick r:id="rId2" tooltip="Protocole de communication"/>
              </a:rPr>
              <a:t>protocole</a:t>
            </a:r>
            <a:r>
              <a:rPr lang="fr-FR" dirty="0"/>
              <a:t> libre, créé par </a:t>
            </a:r>
            <a:r>
              <a:rPr lang="fr-FR" dirty="0">
                <a:hlinkClick r:id="rId3" tooltip="Blaine Cook (page inexistante)"/>
              </a:rPr>
              <a:t>Blaine Cook</a:t>
            </a:r>
            <a:r>
              <a:rPr lang="fr-FR" dirty="0"/>
              <a:t> et </a:t>
            </a:r>
            <a:r>
              <a:rPr lang="fr-FR" dirty="0">
                <a:hlinkClick r:id="rId4" tooltip="Chris Messina (avocat) (page inexistante)"/>
              </a:rPr>
              <a:t>Chris </a:t>
            </a:r>
            <a:r>
              <a:rPr lang="fr-FR" dirty="0" err="1">
                <a:hlinkClick r:id="rId4" tooltip="Chris Messina (avocat) (page inexistante)"/>
              </a:rPr>
              <a:t>Messina</a:t>
            </a:r>
            <a:r>
              <a:rPr lang="fr-FR" dirty="0"/>
              <a:t>. Il permet d'</a:t>
            </a:r>
            <a:r>
              <a:rPr lang="fr-FR" dirty="0">
                <a:hlinkClick r:id="rId5" tooltip="Autorisation"/>
              </a:rPr>
              <a:t>autoriser</a:t>
            </a:r>
            <a:r>
              <a:rPr lang="fr-FR" dirty="0"/>
              <a:t> un </a:t>
            </a:r>
            <a:r>
              <a:rPr lang="fr-FR" dirty="0">
                <a:hlinkClick r:id="rId6" tooltip="Site web"/>
              </a:rPr>
              <a:t>site web</a:t>
            </a:r>
            <a:r>
              <a:rPr lang="fr-FR" dirty="0"/>
              <a:t>, un logiciel ou une application (dite « consommateur ») à utiliser l'</a:t>
            </a:r>
            <a:r>
              <a:rPr lang="fr-FR" dirty="0">
                <a:hlinkClick r:id="rId7" tooltip="Application programming interface"/>
              </a:rPr>
              <a:t>API</a:t>
            </a:r>
            <a:r>
              <a:rPr lang="fr-FR" dirty="0"/>
              <a:t> sécurisée d'un autre </a:t>
            </a:r>
            <a:r>
              <a:rPr lang="fr-FR" dirty="0">
                <a:hlinkClick r:id="rId6" tooltip="Site web"/>
              </a:rPr>
              <a:t>site web</a:t>
            </a:r>
            <a:r>
              <a:rPr lang="fr-FR" dirty="0"/>
              <a:t> (dit « fournisseur ») pour le compte d'un utilisateur. </a:t>
            </a:r>
            <a:r>
              <a:rPr lang="fr-FR" dirty="0" err="1"/>
              <a:t>OAuth</a:t>
            </a:r>
            <a:r>
              <a:rPr lang="fr-FR" dirty="0"/>
              <a:t> </a:t>
            </a:r>
            <a:r>
              <a:rPr lang="fr-FR" i="1" dirty="0"/>
              <a:t>n'est pas</a:t>
            </a:r>
            <a:r>
              <a:rPr lang="fr-FR" dirty="0"/>
              <a:t> un protocole d'</a:t>
            </a:r>
            <a:r>
              <a:rPr lang="fr-FR" dirty="0">
                <a:hlinkClick r:id="rId8" tooltip="Authentification"/>
              </a:rPr>
              <a:t>authentification</a:t>
            </a:r>
            <a:r>
              <a:rPr lang="fr-FR" dirty="0"/>
              <a:t>, mais de « délégation d'autorisation ».</a:t>
            </a:r>
          </a:p>
          <a:p>
            <a:r>
              <a:rPr lang="fr-FR" dirty="0"/>
              <a:t>La partie principale de ce protocole, </a:t>
            </a:r>
            <a:r>
              <a:rPr lang="fr-FR" dirty="0" err="1"/>
              <a:t>OAuth</a:t>
            </a:r>
            <a:r>
              <a:rPr lang="fr-FR" dirty="0"/>
              <a:t> </a:t>
            </a:r>
            <a:r>
              <a:rPr lang="fr-FR" dirty="0" err="1"/>
              <a:t>Core</a:t>
            </a:r>
            <a:r>
              <a:rPr lang="fr-FR" dirty="0"/>
              <a:t> 1.0, a été finalisée le </a:t>
            </a:r>
            <a:r>
              <a:rPr lang="fr-FR" dirty="0">
                <a:hlinkClick r:id="rId9" tooltip="3 octobre"/>
              </a:rPr>
              <a:t>3</a:t>
            </a:r>
            <a:r>
              <a:rPr lang="fr-FR" dirty="0"/>
              <a:t> </a:t>
            </a:r>
            <a:r>
              <a:rPr lang="fr-FR" dirty="0">
                <a:hlinkClick r:id="rId10" tooltip="Octobre 2007"/>
              </a:rPr>
              <a:t>octobre</a:t>
            </a:r>
            <a:r>
              <a:rPr lang="fr-FR" dirty="0"/>
              <a:t> </a:t>
            </a:r>
            <a:r>
              <a:rPr lang="fr-FR" dirty="0">
                <a:hlinkClick r:id="rId11" tooltip="2007"/>
              </a:rPr>
              <a:t>2007</a:t>
            </a:r>
            <a:r>
              <a:rPr lang="fr-FR" dirty="0"/>
              <a:t>.</a:t>
            </a:r>
          </a:p>
          <a:p>
            <a:r>
              <a:rPr lang="fr-FR" dirty="0"/>
              <a:t>En octobre 2012, les </a:t>
            </a:r>
            <a:r>
              <a:rPr lang="fr-FR" u="sng" dirty="0">
                <a:hlinkClick r:id="rId12" tooltip="rfc:6749"/>
              </a:rPr>
              <a:t>RFC 6749</a:t>
            </a:r>
            <a:r>
              <a:rPr lang="fr-FR" dirty="0"/>
              <a:t> et </a:t>
            </a:r>
            <a:r>
              <a:rPr lang="fr-FR" dirty="0">
                <a:hlinkClick r:id="rId13" tooltip="rfc:6750"/>
              </a:rPr>
              <a:t>RFC 6750</a:t>
            </a:r>
            <a:r>
              <a:rPr lang="fr-FR" dirty="0"/>
              <a:t> standardisent </a:t>
            </a:r>
            <a:r>
              <a:rPr lang="fr-FR" dirty="0" err="1"/>
              <a:t>OAuth</a:t>
            </a:r>
            <a:r>
              <a:rPr lang="fr-FR" dirty="0"/>
              <a:t> 2.0.</a:t>
            </a:r>
          </a:p>
          <a:p>
            <a:endParaRPr lang="fr-FR" dirty="0"/>
          </a:p>
          <a:p>
            <a:r>
              <a:rPr lang="fr-FR" dirty="0"/>
              <a:t>Les implémentations peuvent différer entre les fournisseurs de connexion (</a:t>
            </a:r>
            <a:r>
              <a:rPr lang="fr-FR" dirty="0" err="1"/>
              <a:t>facebook</a:t>
            </a:r>
            <a:r>
              <a:rPr lang="fr-FR" dirty="0"/>
              <a:t>, twitter, 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38</a:t>
            </a:fld>
            <a:endParaRPr lang="fr-FR"/>
          </a:p>
        </p:txBody>
      </p:sp>
    </p:spTree>
    <p:extLst>
      <p:ext uri="{BB962C8B-B14F-4D97-AF65-F5344CB8AC3E}">
        <p14:creationId xmlns:p14="http://schemas.microsoft.com/office/powerpoint/2010/main" val="281947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pourquoi OAUTH ?</a:t>
            </a:r>
          </a:p>
        </p:txBody>
      </p:sp>
      <p:sp>
        <p:nvSpPr>
          <p:cNvPr id="4" name="Espace réservé du numéro de diapositive 3"/>
          <p:cNvSpPr>
            <a:spLocks noGrp="1"/>
          </p:cNvSpPr>
          <p:nvPr>
            <p:ph type="sldNum" sz="quarter" idx="12"/>
          </p:nvPr>
        </p:nvSpPr>
        <p:spPr>
          <a:xfrm>
            <a:off x="8636281" y="6157271"/>
            <a:ext cx="2743200" cy="365125"/>
          </a:xfrm>
        </p:spPr>
        <p:txBody>
          <a:bodyPr/>
          <a:lstStyle/>
          <a:p>
            <a:fld id="{B79E4878-4BCB-449E-94CF-AE2A0F6BB533}" type="slidenum">
              <a:rPr lang="fr-FR" smtClean="0"/>
              <a:t>39</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91938" y="1756949"/>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2"/>
            <a:ext cx="4736819" cy="300600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solidFill>
                  <a:schemeClr val="accent1">
                    <a:lumMod val="75000"/>
                  </a:schemeClr>
                </a:solidFill>
              </a:rPr>
              <a:t>Rôles fonctionnels :</a:t>
            </a:r>
          </a:p>
          <a:p>
            <a:r>
              <a:rPr lang="fr-FR" b="1" dirty="0">
                <a:solidFill>
                  <a:schemeClr val="accent1">
                    <a:lumMod val="75000"/>
                  </a:schemeClr>
                </a:solidFill>
              </a:rPr>
              <a:t>Gestion des commandes</a:t>
            </a:r>
          </a:p>
          <a:p>
            <a:r>
              <a:rPr lang="fr-FR" b="1" dirty="0">
                <a:solidFill>
                  <a:schemeClr val="accent1">
                    <a:lumMod val="75000"/>
                  </a:schemeClr>
                </a:solidFill>
              </a:rPr>
              <a:t>Authentification/autorisation</a:t>
            </a:r>
          </a:p>
          <a:p>
            <a:r>
              <a:rPr lang="fr-FR" b="1" dirty="0">
                <a:solidFill>
                  <a:schemeClr val="accent1">
                    <a:lumMod val="75000"/>
                  </a:schemeClr>
                </a:solidFill>
              </a:rPr>
              <a:t>Envoie de SMS/mail</a:t>
            </a:r>
          </a:p>
          <a:p>
            <a:r>
              <a:rPr lang="fr-FR" b="1" dirty="0">
                <a:solidFill>
                  <a:schemeClr val="accent1">
                    <a:lumMod val="75000"/>
                  </a:schemeClr>
                </a:solidFill>
              </a:rPr>
              <a:t>Article et Stock</a:t>
            </a:r>
          </a:p>
          <a:p>
            <a:r>
              <a:rPr lang="fr-FR" b="1" dirty="0">
                <a:solidFill>
                  <a:schemeClr val="accent1">
                    <a:lumMod val="75000"/>
                  </a:schemeClr>
                </a:solidFill>
              </a:rPr>
              <a:t>Images</a:t>
            </a:r>
            <a:endParaRPr lang="fr-FR" dirty="0">
              <a:solidFill>
                <a:schemeClr val="accent1">
                  <a:lumMod val="75000"/>
                </a:schemeClr>
              </a:solidFill>
            </a:endParaRPr>
          </a:p>
          <a:p>
            <a:pPr marL="0" indent="0">
              <a:buNone/>
            </a:pP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861262" y="1461417"/>
            <a:ext cx="4350352" cy="78237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bg1">
                    <a:lumMod val="50000"/>
                  </a:schemeClr>
                </a:solidFill>
              </a:rPr>
              <a:t>HTTPS POST /commander</a:t>
            </a:r>
          </a:p>
          <a:p>
            <a:pPr marL="457200" lvl="1" indent="0">
              <a:buNone/>
            </a:pPr>
            <a:r>
              <a:rPr lang="fr-FR" b="1" dirty="0">
                <a:solidFill>
                  <a:schemeClr val="bg1">
                    <a:lumMod val="50000"/>
                  </a:schemeClr>
                </a:solidFill>
              </a:rPr>
              <a:t>Header</a:t>
            </a:r>
          </a:p>
          <a:p>
            <a:pPr marL="457200" lvl="1" indent="0">
              <a:buNone/>
            </a:pPr>
            <a:r>
              <a:rPr lang="fr-FR" b="1" dirty="0" err="1">
                <a:solidFill>
                  <a:schemeClr val="bg1">
                    <a:lumMod val="50000"/>
                  </a:schemeClr>
                </a:solidFill>
              </a:rPr>
              <a:t>Token_auth</a:t>
            </a:r>
            <a:r>
              <a:rPr lang="fr-FR" b="1" dirty="0">
                <a:solidFill>
                  <a:schemeClr val="bg1">
                    <a:lumMod val="50000"/>
                  </a:schemeClr>
                </a:solidFill>
              </a:rPr>
              <a:t>: ‘’76867686’’</a:t>
            </a:r>
          </a:p>
          <a:p>
            <a:pPr marL="0" indent="0">
              <a:buFont typeface="Arial" panose="020B0604020202020204" pitchFamily="34" charset="0"/>
              <a:buNone/>
            </a:pPr>
            <a:endParaRPr lang="fr-FR" b="1" dirty="0">
              <a:solidFill>
                <a:schemeClr val="bg1">
                  <a:lumMod val="50000"/>
                </a:schemeClr>
              </a:solidFill>
            </a:endParaRPr>
          </a:p>
          <a:p>
            <a:pPr marL="0" indent="0">
              <a:buFont typeface="Arial" panose="020B0604020202020204" pitchFamily="34" charset="0"/>
              <a:buNone/>
            </a:pPr>
            <a:endParaRPr lang="fr-FR" b="1" dirty="0">
              <a:solidFill>
                <a:schemeClr val="bg1">
                  <a:lumMod val="50000"/>
                </a:schemeClr>
              </a:solidFill>
            </a:endParaRP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472472" y="2524879"/>
            <a:ext cx="1107483" cy="26886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pic>
        <p:nvPicPr>
          <p:cNvPr id="17410"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2948" y="1830315"/>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82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4" name="Espace réservé du numéro de diapositive 3"/>
          <p:cNvSpPr>
            <a:spLocks noGrp="1"/>
          </p:cNvSpPr>
          <p:nvPr>
            <p:ph type="sldNum" sz="quarter" idx="12"/>
          </p:nvPr>
        </p:nvSpPr>
        <p:spPr>
          <a:xfrm>
            <a:off x="9819860" y="6356350"/>
            <a:ext cx="1533939" cy="365125"/>
          </a:xfrm>
        </p:spPr>
        <p:txBody>
          <a:bodyPr>
            <a:normAutofit/>
          </a:bodyPr>
          <a:lstStyle/>
          <a:p>
            <a:pPr>
              <a:spcAft>
                <a:spcPts val="600"/>
              </a:spcAft>
            </a:pPr>
            <a:fld id="{B79E4878-4BCB-449E-94CF-AE2A0F6BB533}" type="slidenum">
              <a:rPr lang="fr-FR" smtClean="0"/>
              <a:pPr>
                <a:spcAft>
                  <a:spcPts val="600"/>
                </a:spcAft>
              </a:pPr>
              <a:t>4</a:t>
            </a:fld>
            <a:endParaRPr lang="fr-F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pourquoi OAUTH ?</a:t>
            </a:r>
          </a:p>
        </p:txBody>
      </p:sp>
      <p:sp>
        <p:nvSpPr>
          <p:cNvPr id="18" name="Espace réservé du contenu 2"/>
          <p:cNvSpPr>
            <a:spLocks noGrp="1"/>
          </p:cNvSpPr>
          <p:nvPr>
            <p:ph idx="1"/>
          </p:nvPr>
        </p:nvSpPr>
        <p:spPr>
          <a:xfrm>
            <a:off x="838200" y="1576884"/>
            <a:ext cx="11185161" cy="4912564"/>
          </a:xfrm>
        </p:spPr>
        <p:txBody>
          <a:bodyPr>
            <a:normAutofit fontScale="92500" lnSpcReduction="10000"/>
          </a:bodyPr>
          <a:lstStyle/>
          <a:p>
            <a:pPr marL="0" indent="0" algn="ctr">
              <a:buNone/>
            </a:pPr>
            <a:r>
              <a:rPr lang="fr-FR" sz="4800" dirty="0"/>
              <a:t>Mon application à du succès et est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235161" y="197675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Authentification, pourquoi OAUTH ?</a:t>
            </a:r>
          </a:p>
        </p:txBody>
      </p:sp>
      <p:sp>
        <p:nvSpPr>
          <p:cNvPr id="97" name="Espace réservé du contenu 2"/>
          <p:cNvSpPr>
            <a:spLocks noGrp="1"/>
          </p:cNvSpPr>
          <p:nvPr>
            <p:ph idx="1"/>
          </p:nvPr>
        </p:nvSpPr>
        <p:spPr>
          <a:xfrm>
            <a:off x="7054810" y="966433"/>
            <a:ext cx="496855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et l’autorisation</a:t>
            </a:r>
          </a:p>
          <a:p>
            <a:pPr lvl="1"/>
            <a:endParaRPr lang="fr-FR" dirty="0"/>
          </a:p>
          <a:p>
            <a:pPr marL="0" indent="0">
              <a:buNone/>
            </a:pPr>
            <a:r>
              <a:rPr lang="fr-FR" dirty="0"/>
              <a:t>On veut être capable de tout tracer. Qui/quoi accède à quelles ressources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22166"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2955703"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Authentification&amp;Authorisation</a:t>
            </a:r>
            <a:endParaRPr lang="fr-FR" dirty="0"/>
          </a:p>
        </p:txBody>
      </p:sp>
      <p:sp>
        <p:nvSpPr>
          <p:cNvPr id="7" name="Espace réservé du contenu 2"/>
          <p:cNvSpPr txBox="1">
            <a:spLocks/>
          </p:cNvSpPr>
          <p:nvPr/>
        </p:nvSpPr>
        <p:spPr>
          <a:xfrm>
            <a:off x="1699149"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227301"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109433"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4581280"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35280"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4098973"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2696127"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a:endCxn id="104" idx="0"/>
          </p:cNvCxnSpPr>
          <p:nvPr/>
        </p:nvCxnSpPr>
        <p:spPr>
          <a:xfrm flipH="1" flipV="1">
            <a:off x="2461371"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2703987"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2990992"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6142335" y="5649458"/>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3365688" y="6062438"/>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3091360" y="3225635"/>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5333026" y="2402116"/>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2756579"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4869693"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2696127"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5578259"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1698805"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2956983" y="168473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2703987"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12"/>
          </p:nvPr>
        </p:nvSpPr>
        <p:spPr>
          <a:xfrm>
            <a:off x="9049726" y="6193487"/>
            <a:ext cx="2743200" cy="365125"/>
          </a:xfrm>
        </p:spPr>
        <p:txBody>
          <a:bodyPr/>
          <a:lstStyle/>
          <a:p>
            <a:fld id="{B79E4878-4BCB-449E-94CF-AE2A0F6BB533}" type="slidenum">
              <a:rPr lang="fr-FR" smtClean="0"/>
              <a:t>41</a:t>
            </a:fld>
            <a:endParaRPr lang="fr-FR"/>
          </a:p>
        </p:txBody>
      </p:sp>
      <p:cxnSp>
        <p:nvCxnSpPr>
          <p:cNvPr id="47" name="Connecteur droit 46"/>
          <p:cNvCxnSpPr>
            <a:cxnSpLocks/>
            <a:stCxn id="4" idx="2"/>
            <a:endCxn id="9" idx="1"/>
          </p:cNvCxnSpPr>
          <p:nvPr/>
        </p:nvCxnSpPr>
        <p:spPr>
          <a:xfrm>
            <a:off x="2756579"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2461714"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72"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866" y="2958547"/>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5599" y="5716829"/>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3977" y="5606606"/>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312538"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1204446" cy="278927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1491" y="136525"/>
            <a:ext cx="5221942" cy="1325563"/>
          </a:xfrm>
        </p:spPr>
        <p:txBody>
          <a:bodyPr/>
          <a:lstStyle/>
          <a:p>
            <a:r>
              <a:rPr lang="fr-FR" dirty="0"/>
              <a:t>Authentification : OAUTH2</a:t>
            </a:r>
          </a:p>
        </p:txBody>
      </p:sp>
      <p:sp>
        <p:nvSpPr>
          <p:cNvPr id="3" name="Espace réservé du contenu 2"/>
          <p:cNvSpPr>
            <a:spLocks noGrp="1"/>
          </p:cNvSpPr>
          <p:nvPr>
            <p:ph idx="1"/>
          </p:nvPr>
        </p:nvSpPr>
        <p:spPr>
          <a:xfrm>
            <a:off x="585647" y="2370137"/>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42</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804929" y="2383288"/>
            <a:ext cx="2024134" cy="5012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(Client Application)</a:t>
            </a:r>
            <a:endParaRPr lang="fr-FR" dirty="0"/>
          </a:p>
        </p:txBody>
      </p:sp>
      <p:sp>
        <p:nvSpPr>
          <p:cNvPr id="2" name="Titre 1"/>
          <p:cNvSpPr>
            <a:spLocks noGrp="1"/>
          </p:cNvSpPr>
          <p:nvPr>
            <p:ph type="title"/>
          </p:nvPr>
        </p:nvSpPr>
        <p:spPr>
          <a:xfrm>
            <a:off x="165074" y="14915"/>
            <a:ext cx="10515600" cy="1325563"/>
          </a:xfrm>
        </p:spPr>
        <p:txBody>
          <a:bodyPr/>
          <a:lstStyle/>
          <a:p>
            <a:r>
              <a:rPr lang="fr-FR" dirty="0"/>
              <a:t>OAUTH2, les rôles</a:t>
            </a:r>
          </a:p>
        </p:txBody>
      </p:sp>
      <p:sp>
        <p:nvSpPr>
          <p:cNvPr id="3" name="Espace réservé du contenu 2"/>
          <p:cNvSpPr>
            <a:spLocks noGrp="1"/>
          </p:cNvSpPr>
          <p:nvPr>
            <p:ph idx="1"/>
          </p:nvPr>
        </p:nvSpPr>
        <p:spPr>
          <a:xfrm>
            <a:off x="300283" y="1061240"/>
            <a:ext cx="4940158" cy="5660235"/>
          </a:xfrm>
        </p:spPr>
        <p:txBody>
          <a:bodyPr>
            <a:normAutofit fontScale="77500" lnSpcReduction="20000"/>
          </a:bodyPr>
          <a:lstStyle/>
          <a:p>
            <a:pPr marL="0" indent="0">
              <a:buNone/>
            </a:pPr>
            <a:r>
              <a:rPr lang="fr-FR" dirty="0"/>
              <a:t>OAuth2 définit 4 rôles bien distincts :</a:t>
            </a:r>
          </a:p>
          <a:p>
            <a:r>
              <a:rPr lang="fr-FR" b="1" dirty="0"/>
              <a:t>Resource </a:t>
            </a:r>
            <a:r>
              <a:rPr lang="fr-FR" b="1" dirty="0" err="1"/>
              <a:t>Owner</a:t>
            </a:r>
            <a:r>
              <a:rPr lang="fr-FR" dirty="0"/>
              <a:t>, le détenteur des données  </a:t>
            </a:r>
          </a:p>
          <a:p>
            <a:pPr lvl="1"/>
            <a:r>
              <a:rPr lang="fr-FR" dirty="0"/>
              <a:t>Généralement vous-même (une humain),</a:t>
            </a:r>
          </a:p>
          <a:p>
            <a:pPr lvl="1"/>
            <a:r>
              <a:rPr lang="fr-FR" dirty="0"/>
              <a:t>ou une machine</a:t>
            </a:r>
          </a:p>
          <a:p>
            <a:r>
              <a:rPr lang="fr-FR" b="1" dirty="0"/>
              <a:t>Resource Server</a:t>
            </a:r>
            <a:r>
              <a:rPr lang="fr-FR" dirty="0"/>
              <a:t>, le serveur de ressources</a:t>
            </a:r>
          </a:p>
          <a:p>
            <a:pPr lvl="1"/>
            <a:r>
              <a:rPr lang="fr-FR" dirty="0"/>
              <a:t>Serveur qui héberge les données dont l’accès est protégé</a:t>
            </a:r>
          </a:p>
          <a:p>
            <a:r>
              <a:rPr lang="fr-FR" b="1" dirty="0"/>
              <a:t>Client Application</a:t>
            </a:r>
            <a:r>
              <a:rPr lang="fr-FR" dirty="0"/>
              <a:t>, le client</a:t>
            </a:r>
          </a:p>
          <a:p>
            <a:pPr lvl="1"/>
            <a:r>
              <a:rPr lang="fr-FR" dirty="0"/>
              <a:t>Une application demandant des données au serveur de ressources.</a:t>
            </a:r>
          </a:p>
          <a:p>
            <a:r>
              <a:rPr lang="fr-FR" b="1" dirty="0" err="1"/>
              <a:t>Authorization</a:t>
            </a:r>
            <a:r>
              <a:rPr lang="fr-FR" b="1" dirty="0"/>
              <a:t> Server</a:t>
            </a:r>
            <a:r>
              <a:rPr lang="fr-FR" dirty="0"/>
              <a:t>, le serveur d’autorisation</a:t>
            </a:r>
          </a:p>
          <a:p>
            <a:pPr lvl="1"/>
            <a:r>
              <a:rPr lang="fr-FR" dirty="0"/>
              <a:t>Serveur qui délivre des </a:t>
            </a:r>
            <a:r>
              <a:rPr lang="fr-FR" dirty="0" err="1"/>
              <a:t>tokens</a:t>
            </a:r>
            <a:r>
              <a:rPr lang="fr-FR" dirty="0"/>
              <a:t> (ou jetons) au client. Ces </a:t>
            </a:r>
            <a:r>
              <a:rPr lang="fr-FR" dirty="0" err="1"/>
              <a:t>tokens</a:t>
            </a:r>
            <a:r>
              <a:rPr lang="fr-FR" dirty="0"/>
              <a:t> seront utilisés lors des requêtes du client vers le serveur de ressources. </a:t>
            </a:r>
          </a:p>
          <a:p>
            <a:pPr lvl="1"/>
            <a:r>
              <a:rPr lang="fr-FR" dirty="0"/>
              <a:t>Ce serveur peut être le même que le serveur de ressources (physiquement et </a:t>
            </a:r>
            <a:r>
              <a:rPr lang="fr-FR" dirty="0" err="1"/>
              <a:t>applicativement</a:t>
            </a:r>
            <a:r>
              <a:rPr lang="fr-FR" dirty="0"/>
              <a:t>), et c’est souvent le cas.</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43</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960338" y="151337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0173133" y="2210500"/>
            <a:ext cx="1997249" cy="12502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p>
          <a:p>
            <a:pPr marL="0" indent="0" algn="ctr">
              <a:buNone/>
            </a:pPr>
            <a:r>
              <a:rPr lang="fr-FR" b="1" dirty="0"/>
              <a:t>(</a:t>
            </a:r>
            <a:r>
              <a:rPr lang="fr-FR" b="1" dirty="0" err="1"/>
              <a:t>Authorization</a:t>
            </a:r>
            <a:r>
              <a:rPr lang="fr-FR" b="1" dirty="0"/>
              <a:t> Server)</a:t>
            </a:r>
            <a:endParaRPr lang="fr-FR" dirty="0"/>
          </a:p>
        </p:txBody>
      </p:sp>
      <p:sp>
        <p:nvSpPr>
          <p:cNvPr id="9" name="Espace réservé du contenu 2"/>
          <p:cNvSpPr txBox="1">
            <a:spLocks/>
          </p:cNvSpPr>
          <p:nvPr/>
        </p:nvSpPr>
        <p:spPr>
          <a:xfrm>
            <a:off x="8156682" y="5127275"/>
            <a:ext cx="2042822" cy="12213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p>
          <a:p>
            <a:pPr marL="0" indent="0" algn="ctr">
              <a:buNone/>
            </a:pPr>
            <a:r>
              <a:rPr lang="fr-FR" b="1" dirty="0"/>
              <a:t>(Resource Server)</a:t>
            </a:r>
            <a:endParaRPr lang="fr-FR"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118281" y="4267888"/>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42" y="140215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8395849" y="1903410"/>
            <a:ext cx="722432" cy="2744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95849" y="1893439"/>
            <a:ext cx="1564489" cy="997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256668" y="485264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568767" y="1061240"/>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0"/>
            <a:endCxn id="29" idx="1"/>
          </p:cNvCxnSpPr>
          <p:nvPr/>
        </p:nvCxnSpPr>
        <p:spPr>
          <a:xfrm flipV="1">
            <a:off x="10194751" y="1285779"/>
            <a:ext cx="374016" cy="2275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9587107" y="4647950"/>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flipH="1">
            <a:off x="9352694" y="2273501"/>
            <a:ext cx="842057" cy="1994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5"/>
          <a:stretch>
            <a:fillRect/>
          </a:stretch>
        </p:blipFill>
        <p:spPr>
          <a:xfrm>
            <a:off x="5248520" y="1308347"/>
            <a:ext cx="1582841" cy="1582841"/>
          </a:xfrm>
          <a:prstGeom prst="rect">
            <a:avLst/>
          </a:prstGeom>
        </p:spPr>
      </p:pic>
      <p:sp>
        <p:nvSpPr>
          <p:cNvPr id="59" name="Espace réservé du contenu 2"/>
          <p:cNvSpPr txBox="1">
            <a:spLocks/>
          </p:cNvSpPr>
          <p:nvPr/>
        </p:nvSpPr>
        <p:spPr>
          <a:xfrm>
            <a:off x="5087172" y="3039767"/>
            <a:ext cx="2289891" cy="3693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(Resource </a:t>
            </a:r>
            <a:r>
              <a:rPr lang="fr-FR" b="1" dirty="0" err="1"/>
              <a:t>Owner</a:t>
            </a:r>
            <a:r>
              <a:rPr lang="fr-FR" b="1" dirty="0"/>
              <a:t>)</a:t>
            </a:r>
            <a:endParaRPr lang="fr-FR" dirty="0"/>
          </a:p>
        </p:txBody>
      </p:sp>
      <p:cxnSp>
        <p:nvCxnSpPr>
          <p:cNvPr id="60" name="Connecteur droit 59"/>
          <p:cNvCxnSpPr>
            <a:cxnSpLocks/>
            <a:stCxn id="17" idx="1"/>
          </p:cNvCxnSpPr>
          <p:nvPr/>
        </p:nvCxnSpPr>
        <p:spPr>
          <a:xfrm flipH="1">
            <a:off x="6443664" y="1903410"/>
            <a:ext cx="949678" cy="1971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127168" y="640177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804929" y="2383288"/>
            <a:ext cx="2024134" cy="5012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(Client Application)</a:t>
            </a:r>
            <a:endParaRPr lang="fr-FR" dirty="0"/>
          </a:p>
        </p:txBody>
      </p:sp>
      <p:sp>
        <p:nvSpPr>
          <p:cNvPr id="2" name="Titre 1"/>
          <p:cNvSpPr>
            <a:spLocks noGrp="1"/>
          </p:cNvSpPr>
          <p:nvPr>
            <p:ph type="title"/>
          </p:nvPr>
        </p:nvSpPr>
        <p:spPr>
          <a:xfrm>
            <a:off x="165074" y="14915"/>
            <a:ext cx="10515600" cy="1325563"/>
          </a:xfrm>
        </p:spPr>
        <p:txBody>
          <a:bodyPr/>
          <a:lstStyle/>
          <a:p>
            <a:r>
              <a:rPr lang="fr-FR" dirty="0"/>
              <a:t>OAUTH2, les </a:t>
            </a:r>
            <a:r>
              <a:rPr lang="fr-FR" dirty="0" err="1"/>
              <a:t>tokens</a:t>
            </a:r>
            <a:endParaRPr lang="fr-FR" dirty="0"/>
          </a:p>
        </p:txBody>
      </p:sp>
      <p:sp>
        <p:nvSpPr>
          <p:cNvPr id="3" name="Espace réservé du contenu 2"/>
          <p:cNvSpPr>
            <a:spLocks noGrp="1"/>
          </p:cNvSpPr>
          <p:nvPr>
            <p:ph idx="1"/>
          </p:nvPr>
        </p:nvSpPr>
        <p:spPr>
          <a:xfrm>
            <a:off x="300283" y="1061240"/>
            <a:ext cx="4940158" cy="5660235"/>
          </a:xfrm>
        </p:spPr>
        <p:txBody>
          <a:bodyPr>
            <a:normAutofit fontScale="77500" lnSpcReduction="20000"/>
          </a:bodyPr>
          <a:lstStyle/>
          <a:p>
            <a:r>
              <a:rPr lang="fr-FR" b="1" dirty="0"/>
              <a:t>Access </a:t>
            </a:r>
            <a:r>
              <a:rPr lang="fr-FR" b="1" dirty="0" err="1"/>
              <a:t>Token</a:t>
            </a:r>
            <a:r>
              <a:rPr lang="fr-FR" dirty="0"/>
              <a:t>, le </a:t>
            </a:r>
            <a:r>
              <a:rPr lang="fr-FR" dirty="0" err="1"/>
              <a:t>token</a:t>
            </a:r>
            <a:r>
              <a:rPr lang="fr-FR" dirty="0"/>
              <a:t> d’accès </a:t>
            </a:r>
          </a:p>
          <a:p>
            <a:pPr lvl="1"/>
            <a:r>
              <a:rPr lang="fr-FR" dirty="0"/>
              <a:t>C’est le plus important car c’est lui qui permet au serveur de ressources d’autoriser la mise à disposition des données d’un utilisateur. </a:t>
            </a:r>
          </a:p>
          <a:p>
            <a:pPr lvl="1"/>
            <a:r>
              <a:rPr lang="fr-FR" dirty="0"/>
              <a:t>Ce </a:t>
            </a:r>
            <a:r>
              <a:rPr lang="fr-FR" dirty="0" err="1"/>
              <a:t>token</a:t>
            </a:r>
            <a:r>
              <a:rPr lang="fr-FR" dirty="0"/>
              <a:t> est envoyé par le client (l’application) en tant que paramètre ou en tant que header dans la requête vers le serveur de ressources. </a:t>
            </a:r>
          </a:p>
          <a:p>
            <a:pPr lvl="1"/>
            <a:r>
              <a:rPr lang="fr-FR" dirty="0"/>
              <a:t>Il a une durée de vie limitée qui est définie par le serveur d’autorisation. Par exemple </a:t>
            </a:r>
            <a:r>
              <a:rPr lang="fr-FR" dirty="0">
                <a:solidFill>
                  <a:srgbClr val="00B050"/>
                </a:solidFill>
              </a:rPr>
              <a:t>20 minutes</a:t>
            </a:r>
            <a:r>
              <a:rPr lang="fr-FR" dirty="0"/>
              <a:t>. </a:t>
            </a:r>
          </a:p>
          <a:p>
            <a:r>
              <a:rPr lang="fr-FR" b="1" dirty="0" err="1"/>
              <a:t>Refresh</a:t>
            </a:r>
            <a:r>
              <a:rPr lang="fr-FR" b="1" dirty="0"/>
              <a:t> </a:t>
            </a:r>
            <a:r>
              <a:rPr lang="fr-FR" b="1" dirty="0" err="1"/>
              <a:t>Token</a:t>
            </a:r>
            <a:r>
              <a:rPr lang="fr-FR" dirty="0"/>
              <a:t>, le </a:t>
            </a:r>
            <a:r>
              <a:rPr lang="fr-FR" dirty="0" err="1"/>
              <a:t>token</a:t>
            </a:r>
            <a:r>
              <a:rPr lang="fr-FR" dirty="0"/>
              <a:t> de renouvellement </a:t>
            </a:r>
          </a:p>
          <a:p>
            <a:pPr lvl="1"/>
            <a:r>
              <a:rPr lang="fr-FR" dirty="0"/>
              <a:t>Ce </a:t>
            </a:r>
            <a:r>
              <a:rPr lang="fr-FR" dirty="0" err="1"/>
              <a:t>token</a:t>
            </a:r>
            <a:r>
              <a:rPr lang="fr-FR" dirty="0"/>
              <a:t> est délivré au même moment que le </a:t>
            </a:r>
            <a:r>
              <a:rPr lang="fr-FR" dirty="0" err="1"/>
              <a:t>token</a:t>
            </a:r>
            <a:r>
              <a:rPr lang="fr-FR" dirty="0"/>
              <a:t> d’accès mais n’est en revanche pas envoyé lors de chaque requête du client vers le serveur de ressources. </a:t>
            </a:r>
          </a:p>
          <a:p>
            <a:pPr lvl="1"/>
            <a:r>
              <a:rPr lang="fr-FR" dirty="0"/>
              <a:t>Il sert a renouveler </a:t>
            </a:r>
            <a:r>
              <a:rPr lang="fr-FR" dirty="0" err="1"/>
              <a:t>l’access</a:t>
            </a:r>
            <a:r>
              <a:rPr lang="fr-FR" dirty="0"/>
              <a:t> </a:t>
            </a:r>
            <a:r>
              <a:rPr lang="fr-FR" dirty="0" err="1"/>
              <a:t>token</a:t>
            </a:r>
            <a:r>
              <a:rPr lang="fr-FR" dirty="0"/>
              <a:t> quand celui-ci est expiré.</a:t>
            </a:r>
          </a:p>
          <a:p>
            <a:pPr lvl="1"/>
            <a:r>
              <a:rPr lang="fr-FR" dirty="0"/>
              <a:t>Il a une durée de vie limitée, mais plus longue que </a:t>
            </a:r>
            <a:r>
              <a:rPr lang="fr-FR" dirty="0" err="1"/>
              <a:t>l’access</a:t>
            </a:r>
            <a:r>
              <a:rPr lang="fr-FR" dirty="0"/>
              <a:t> </a:t>
            </a:r>
            <a:r>
              <a:rPr lang="fr-FR" dirty="0" err="1"/>
              <a:t>token</a:t>
            </a:r>
            <a:r>
              <a:rPr lang="fr-FR" dirty="0"/>
              <a:t>. Par exemple </a:t>
            </a:r>
            <a:r>
              <a:rPr lang="fr-FR" dirty="0">
                <a:solidFill>
                  <a:srgbClr val="00B050"/>
                </a:solidFill>
              </a:rPr>
              <a:t>1 semaine</a:t>
            </a:r>
            <a:r>
              <a:rPr lang="fr-FR" dirty="0"/>
              <a:t>.</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44</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960338" y="151337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0173133" y="2210500"/>
            <a:ext cx="1997249" cy="12502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p>
          <a:p>
            <a:pPr marL="0" indent="0" algn="ctr">
              <a:buNone/>
            </a:pPr>
            <a:r>
              <a:rPr lang="fr-FR" b="1" dirty="0"/>
              <a:t>(</a:t>
            </a:r>
            <a:r>
              <a:rPr lang="fr-FR" b="1" dirty="0" err="1"/>
              <a:t>Authorization</a:t>
            </a:r>
            <a:r>
              <a:rPr lang="fr-FR" b="1" dirty="0"/>
              <a:t> Server)</a:t>
            </a:r>
            <a:endParaRPr lang="fr-FR" dirty="0"/>
          </a:p>
        </p:txBody>
      </p:sp>
      <p:sp>
        <p:nvSpPr>
          <p:cNvPr id="9" name="Espace réservé du contenu 2"/>
          <p:cNvSpPr txBox="1">
            <a:spLocks/>
          </p:cNvSpPr>
          <p:nvPr/>
        </p:nvSpPr>
        <p:spPr>
          <a:xfrm>
            <a:off x="8156682" y="5127275"/>
            <a:ext cx="2042822" cy="12213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p>
          <a:p>
            <a:pPr marL="0" indent="0" algn="ctr">
              <a:buNone/>
            </a:pPr>
            <a:r>
              <a:rPr lang="fr-FR" b="1" dirty="0"/>
              <a:t>(Resource Server)</a:t>
            </a:r>
            <a:endParaRPr lang="fr-FR"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118281" y="4267888"/>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42" y="140215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8395849" y="1903410"/>
            <a:ext cx="722432" cy="2744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95849" y="1893439"/>
            <a:ext cx="1564489" cy="997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256668" y="485264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568767" y="1061240"/>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0"/>
            <a:endCxn id="29" idx="1"/>
          </p:cNvCxnSpPr>
          <p:nvPr/>
        </p:nvCxnSpPr>
        <p:spPr>
          <a:xfrm flipV="1">
            <a:off x="10194751" y="1285779"/>
            <a:ext cx="374016" cy="2275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9587107" y="4647950"/>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flipH="1">
            <a:off x="9352694" y="2273501"/>
            <a:ext cx="842057" cy="1994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5"/>
          <a:stretch>
            <a:fillRect/>
          </a:stretch>
        </p:blipFill>
        <p:spPr>
          <a:xfrm>
            <a:off x="5248520" y="1308347"/>
            <a:ext cx="1582841" cy="1582841"/>
          </a:xfrm>
          <a:prstGeom prst="rect">
            <a:avLst/>
          </a:prstGeom>
        </p:spPr>
      </p:pic>
      <p:sp>
        <p:nvSpPr>
          <p:cNvPr id="59" name="Espace réservé du contenu 2"/>
          <p:cNvSpPr txBox="1">
            <a:spLocks/>
          </p:cNvSpPr>
          <p:nvPr/>
        </p:nvSpPr>
        <p:spPr>
          <a:xfrm>
            <a:off x="5354985" y="3087338"/>
            <a:ext cx="2022078" cy="4559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(Resource </a:t>
            </a:r>
            <a:r>
              <a:rPr lang="fr-FR" b="1" dirty="0" err="1"/>
              <a:t>Owner</a:t>
            </a:r>
            <a:r>
              <a:rPr lang="fr-FR" b="1" dirty="0"/>
              <a:t>)</a:t>
            </a:r>
            <a:endParaRPr lang="fr-FR" dirty="0"/>
          </a:p>
        </p:txBody>
      </p:sp>
      <p:cxnSp>
        <p:nvCxnSpPr>
          <p:cNvPr id="60" name="Connecteur droit 59"/>
          <p:cNvCxnSpPr>
            <a:cxnSpLocks/>
            <a:stCxn id="17" idx="1"/>
          </p:cNvCxnSpPr>
          <p:nvPr/>
        </p:nvCxnSpPr>
        <p:spPr>
          <a:xfrm flipH="1">
            <a:off x="6443664" y="1903410"/>
            <a:ext cx="949678" cy="1971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342431" y="6438581"/>
            <a:ext cx="8027668" cy="369332"/>
          </a:xfrm>
          <a:prstGeom prst="rect">
            <a:avLst/>
          </a:prstGeom>
        </p:spPr>
        <p:txBody>
          <a:bodyPr wrap="square">
            <a:spAutoFit/>
          </a:bodyPr>
          <a:lstStyle/>
          <a:p>
            <a:r>
              <a:rPr lang="fr-FR" dirty="0">
                <a:hlinkClick r:id="rId6"/>
              </a:rPr>
              <a:t>http://www.bubblecode.net/fr/2016/01/22/comprendre-oauth2/</a:t>
            </a:r>
            <a:endParaRPr lang="fr-FR" dirty="0"/>
          </a:p>
        </p:txBody>
      </p:sp>
      <p:pic>
        <p:nvPicPr>
          <p:cNvPr id="31"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8973" y="1228579"/>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00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5"/>
            <a:ext cx="10515600" cy="1325563"/>
          </a:xfrm>
        </p:spPr>
        <p:txBody>
          <a:bodyPr/>
          <a:lstStyle/>
          <a:p>
            <a:r>
              <a:rPr lang="fr-FR" dirty="0"/>
              <a:t>OAUTH2, mise à jour de l’ « </a:t>
            </a:r>
            <a:r>
              <a:rPr lang="fr-FR" dirty="0" err="1"/>
              <a:t>access</a:t>
            </a:r>
            <a:r>
              <a:rPr lang="fr-FR" dirty="0"/>
              <a:t> </a:t>
            </a:r>
            <a:r>
              <a:rPr lang="fr-FR" dirty="0" err="1"/>
              <a:t>tokens</a:t>
            </a:r>
            <a:r>
              <a:rPr lang="fr-FR" dirty="0"/>
              <a:t> »</a:t>
            </a:r>
          </a:p>
        </p:txBody>
      </p:sp>
      <p:sp>
        <p:nvSpPr>
          <p:cNvPr id="62" name="Rectangle 61"/>
          <p:cNvSpPr/>
          <p:nvPr/>
        </p:nvSpPr>
        <p:spPr>
          <a:xfrm>
            <a:off x="962438" y="6122504"/>
            <a:ext cx="10812429" cy="923330"/>
          </a:xfrm>
          <a:prstGeom prst="rect">
            <a:avLst/>
          </a:prstGeom>
        </p:spPr>
        <p:txBody>
          <a:bodyPr wrap="square">
            <a:spAutoFit/>
          </a:bodyPr>
          <a:lstStyle/>
          <a:p>
            <a:r>
              <a:rPr lang="fr-FR" dirty="0">
                <a:hlinkClick r:id="rId2"/>
              </a:rPr>
              <a:t>https://www.ibm.com/support/knowledgecenter/SSPREK_9.0.2/com.ibm.isam.doc/config/concept/con_oauth20_workflow.html</a:t>
            </a:r>
            <a:endParaRPr lang="fr-FR" dirty="0"/>
          </a:p>
          <a:p>
            <a:endParaRPr lang="fr-FR" dirty="0"/>
          </a:p>
        </p:txBody>
      </p:sp>
      <p:pic>
        <p:nvPicPr>
          <p:cNvPr id="2050" name="Picture 2" descr="https://www.ibm.com/support/knowledgecenter/en/SSPREK_9.0.2/com.ibm.isam.doc/config/images/OAuth2_refres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782" y="1194704"/>
            <a:ext cx="7849740" cy="478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17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Scope et HTTPS</a:t>
            </a:r>
          </a:p>
        </p:txBody>
      </p:sp>
      <p:sp>
        <p:nvSpPr>
          <p:cNvPr id="3" name="Espace réservé du contenu 2"/>
          <p:cNvSpPr>
            <a:spLocks noGrp="1"/>
          </p:cNvSpPr>
          <p:nvPr>
            <p:ph idx="1"/>
          </p:nvPr>
        </p:nvSpPr>
        <p:spPr>
          <a:xfrm>
            <a:off x="300282" y="1061240"/>
            <a:ext cx="11070083" cy="5419073"/>
          </a:xfrm>
        </p:spPr>
        <p:txBody>
          <a:bodyPr>
            <a:normAutofit/>
          </a:bodyPr>
          <a:lstStyle/>
          <a:p>
            <a:pPr marL="0" indent="0">
              <a:buNone/>
            </a:pPr>
            <a:r>
              <a:rPr lang="fr-FR" dirty="0"/>
              <a:t>Le paramètre scope</a:t>
            </a:r>
          </a:p>
          <a:p>
            <a:pPr lvl="1"/>
            <a:r>
              <a:rPr lang="fr-FR" dirty="0"/>
              <a:t>Le scope est un paramètre qui sert à limiter les droits du </a:t>
            </a:r>
            <a:r>
              <a:rPr lang="fr-FR" dirty="0" err="1"/>
              <a:t>token</a:t>
            </a:r>
            <a:r>
              <a:rPr lang="fr-FR" dirty="0"/>
              <a:t> d’accès. C’est le serveur d’autorisation qui définit la liste des scopes disponibles. Le client doit alors envoyer le ou les scopes qu’ils souhaitent utiliser lors de la demande d’autorisation. Plus le scope est réduit, plus on a de chance que le détenteur des données autorise l’accès.</a:t>
            </a:r>
          </a:p>
          <a:p>
            <a:pPr lvl="1"/>
            <a:endParaRPr lang="fr-FR" dirty="0"/>
          </a:p>
          <a:p>
            <a:pPr marL="0" indent="0">
              <a:buNone/>
            </a:pPr>
            <a:r>
              <a:rPr lang="fr-FR" dirty="0"/>
              <a:t>HTTPS</a:t>
            </a:r>
          </a:p>
          <a:p>
            <a:pPr lvl="1"/>
            <a:r>
              <a:rPr lang="fr-FR" dirty="0"/>
              <a:t>OAuth2 impose l’utilisation de HTTPS pour les échanges entre le client et le serveur d’autorisation du fait des données sensibles qui transitent entre les 2 (</a:t>
            </a:r>
            <a:r>
              <a:rPr lang="fr-FR" dirty="0" err="1"/>
              <a:t>token</a:t>
            </a:r>
            <a:r>
              <a:rPr lang="fr-FR" dirty="0"/>
              <a:t> d’accès et éventuellement des identifiants et des mots de passe).</a:t>
            </a:r>
          </a:p>
        </p:txBody>
      </p:sp>
      <p:sp>
        <p:nvSpPr>
          <p:cNvPr id="62" name="Rectangle 61"/>
          <p:cNvSpPr/>
          <p:nvPr/>
        </p:nvSpPr>
        <p:spPr>
          <a:xfrm>
            <a:off x="2653006" y="5994334"/>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1108873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Les types d’autorisation</a:t>
            </a:r>
          </a:p>
        </p:txBody>
      </p:sp>
      <p:sp>
        <p:nvSpPr>
          <p:cNvPr id="3" name="Espace réservé du contenu 2"/>
          <p:cNvSpPr>
            <a:spLocks noGrp="1"/>
          </p:cNvSpPr>
          <p:nvPr>
            <p:ph idx="1"/>
          </p:nvPr>
        </p:nvSpPr>
        <p:spPr>
          <a:xfrm>
            <a:off x="300282" y="1061240"/>
            <a:ext cx="11401388" cy="5697369"/>
          </a:xfrm>
        </p:spPr>
        <p:txBody>
          <a:bodyPr>
            <a:normAutofit lnSpcReduction="10000"/>
          </a:bodyPr>
          <a:lstStyle/>
          <a:p>
            <a:r>
              <a:rPr lang="fr-FR" dirty="0"/>
              <a:t>Un client ne peut utiliser le protocole </a:t>
            </a:r>
            <a:r>
              <a:rPr lang="fr-FR" dirty="0" err="1"/>
              <a:t>OAuth</a:t>
            </a:r>
            <a:r>
              <a:rPr lang="fr-FR" dirty="0"/>
              <a:t> sans être connu du serveur. Pour cela il lui faut donc s’enregistrer auprès du serveur d’autorisation. Pour cela il doit fournir un ensemble de données :</a:t>
            </a:r>
          </a:p>
          <a:p>
            <a:pPr lvl="1"/>
            <a:r>
              <a:rPr lang="fr-FR" dirty="0">
                <a:solidFill>
                  <a:srgbClr val="0070C0"/>
                </a:solidFill>
              </a:rPr>
              <a:t>Nom de l’application</a:t>
            </a:r>
          </a:p>
          <a:p>
            <a:pPr lvl="1"/>
            <a:r>
              <a:rPr lang="fr-FR" dirty="0">
                <a:solidFill>
                  <a:srgbClr val="0070C0"/>
                </a:solidFill>
              </a:rPr>
              <a:t>Url du site</a:t>
            </a:r>
          </a:p>
          <a:p>
            <a:pPr lvl="1"/>
            <a:r>
              <a:rPr lang="fr-FR" dirty="0">
                <a:solidFill>
                  <a:srgbClr val="0070C0"/>
                </a:solidFill>
              </a:rPr>
              <a:t>Url de retour</a:t>
            </a:r>
          </a:p>
          <a:p>
            <a:pPr lvl="1"/>
            <a:r>
              <a:rPr lang="fr-FR" dirty="0">
                <a:solidFill>
                  <a:srgbClr val="0070C0"/>
                </a:solidFill>
              </a:rPr>
              <a:t>Informations diverses en fonction du demandeur (logo, url javascript, description, etc.)</a:t>
            </a:r>
          </a:p>
          <a:p>
            <a:pPr lvl="1"/>
            <a:endParaRPr lang="fr-FR" dirty="0"/>
          </a:p>
          <a:p>
            <a:r>
              <a:rPr lang="fr-FR" dirty="0"/>
              <a:t>En échange, le serveur fournira un identifiant et un code secret (</a:t>
            </a:r>
            <a:r>
              <a:rPr lang="fr-FR" b="1" dirty="0"/>
              <a:t>client id</a:t>
            </a:r>
            <a:r>
              <a:rPr lang="fr-FR" dirty="0"/>
              <a:t> et </a:t>
            </a:r>
            <a:r>
              <a:rPr lang="fr-FR" b="1" dirty="0"/>
              <a:t>client secret</a:t>
            </a:r>
            <a:r>
              <a:rPr lang="fr-FR" dirty="0"/>
              <a:t>) sous forme de chaîne de caractères, qui permettra au client de s’identifier.</a:t>
            </a:r>
          </a:p>
          <a:p>
            <a:endParaRPr lang="fr-FR" dirty="0"/>
          </a:p>
          <a:p>
            <a:pPr marL="0" indent="0" algn="ctr">
              <a:buNone/>
            </a:pPr>
            <a:r>
              <a:rPr lang="fr-FR" dirty="0">
                <a:hlinkClick r:id="rId2"/>
              </a:rPr>
              <a:t>https://blog.axawebcenter.fr/2016/03/oauth-comprendre-loauth-2-0-par-lexemple/</a:t>
            </a:r>
            <a:endParaRPr lang="fr-FR" dirty="0"/>
          </a:p>
          <a:p>
            <a:pPr marL="0" indent="0" algn="ctr">
              <a:buNone/>
            </a:pPr>
            <a:endParaRPr lang="fr-FR" dirty="0"/>
          </a:p>
        </p:txBody>
      </p:sp>
    </p:spTree>
    <p:extLst>
      <p:ext uri="{BB962C8B-B14F-4D97-AF65-F5344CB8AC3E}">
        <p14:creationId xmlns:p14="http://schemas.microsoft.com/office/powerpoint/2010/main" val="4068355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Les types d’autorisation</a:t>
            </a:r>
          </a:p>
        </p:txBody>
      </p:sp>
      <p:sp>
        <p:nvSpPr>
          <p:cNvPr id="3" name="Espace réservé du contenu 2"/>
          <p:cNvSpPr>
            <a:spLocks noGrp="1"/>
          </p:cNvSpPr>
          <p:nvPr>
            <p:ph idx="1"/>
          </p:nvPr>
        </p:nvSpPr>
        <p:spPr>
          <a:xfrm>
            <a:off x="300282" y="1061240"/>
            <a:ext cx="11401388" cy="5697369"/>
          </a:xfrm>
        </p:spPr>
        <p:txBody>
          <a:bodyPr>
            <a:normAutofit fontScale="85000" lnSpcReduction="20000"/>
          </a:bodyPr>
          <a:lstStyle/>
          <a:p>
            <a:pPr marL="0" indent="0">
              <a:buNone/>
            </a:pPr>
            <a:r>
              <a:rPr lang="fr-FR" dirty="0"/>
              <a:t>Avec OAuth2 il y a </a:t>
            </a:r>
            <a:r>
              <a:rPr lang="fr-FR" b="1" dirty="0">
                <a:solidFill>
                  <a:srgbClr val="0070C0"/>
                </a:solidFill>
              </a:rPr>
              <a:t>4 types </a:t>
            </a:r>
            <a:r>
              <a:rPr lang="fr-FR" dirty="0"/>
              <a:t>d’autorisation possibles selon l’emplacement et la nature des entités intervenant dans l’obtention du </a:t>
            </a:r>
            <a:r>
              <a:rPr lang="fr-FR" dirty="0" err="1"/>
              <a:t>token</a:t>
            </a:r>
            <a:r>
              <a:rPr lang="fr-FR" dirty="0"/>
              <a:t> d’accès.</a:t>
            </a:r>
          </a:p>
          <a:p>
            <a:r>
              <a:rPr lang="fr-FR" b="1" dirty="0" err="1"/>
              <a:t>Authorization</a:t>
            </a:r>
            <a:r>
              <a:rPr lang="fr-FR" b="1" dirty="0"/>
              <a:t> Code Grant</a:t>
            </a:r>
            <a:r>
              <a:rPr lang="fr-FR" dirty="0"/>
              <a:t>, l’autorisation via un code</a:t>
            </a:r>
          </a:p>
          <a:p>
            <a:pPr lvl="1"/>
            <a:r>
              <a:rPr lang="fr-FR" dirty="0"/>
              <a:t>Il doit être utilisé dès que possible et tout particulièrement quand le client est un serveur web. Permet d’obtenir un </a:t>
            </a:r>
            <a:r>
              <a:rPr lang="fr-FR" dirty="0" err="1"/>
              <a:t>token</a:t>
            </a:r>
            <a:r>
              <a:rPr lang="fr-FR" dirty="0"/>
              <a:t> d’accès de longue durée qui pourra être renouvelé via un </a:t>
            </a:r>
            <a:r>
              <a:rPr lang="fr-FR" dirty="0" err="1"/>
              <a:t>token</a:t>
            </a:r>
            <a:r>
              <a:rPr lang="fr-FR" dirty="0"/>
              <a:t> de renouvellement (si le serveur d’autorisation le permet).</a:t>
            </a:r>
          </a:p>
          <a:p>
            <a:r>
              <a:rPr lang="fr-FR" b="1" dirty="0" err="1"/>
              <a:t>Implicit</a:t>
            </a:r>
            <a:r>
              <a:rPr lang="fr-FR" b="1" dirty="0"/>
              <a:t> Grant</a:t>
            </a:r>
            <a:r>
              <a:rPr lang="fr-FR" dirty="0"/>
              <a:t>, l’autorisation implicite 	</a:t>
            </a:r>
          </a:p>
          <a:p>
            <a:pPr lvl="1"/>
            <a:r>
              <a:rPr lang="fr-FR" dirty="0"/>
              <a:t>Il doit être utilisé quand l’application se trouve côté client (typiquement une application Javascript). Il ne permet pas d’obtenir de </a:t>
            </a:r>
            <a:r>
              <a:rPr lang="fr-FR" dirty="0" err="1"/>
              <a:t>token</a:t>
            </a:r>
            <a:r>
              <a:rPr lang="fr-FR" dirty="0"/>
              <a:t> de renouvellement.</a:t>
            </a:r>
          </a:p>
          <a:p>
            <a:r>
              <a:rPr lang="fr-FR" b="1" dirty="0"/>
              <a:t>Resource </a:t>
            </a:r>
            <a:r>
              <a:rPr lang="fr-FR" b="1" dirty="0" err="1"/>
              <a:t>Owner</a:t>
            </a:r>
            <a:r>
              <a:rPr lang="fr-FR" b="1" dirty="0"/>
              <a:t> </a:t>
            </a:r>
            <a:r>
              <a:rPr lang="fr-FR" b="1" dirty="0" err="1"/>
              <a:t>Password</a:t>
            </a:r>
            <a:r>
              <a:rPr lang="fr-FR" b="1" dirty="0"/>
              <a:t> </a:t>
            </a:r>
            <a:r>
              <a:rPr lang="fr-FR" b="1" dirty="0" err="1"/>
              <a:t>Credentials</a:t>
            </a:r>
            <a:r>
              <a:rPr lang="fr-FR" b="1" dirty="0"/>
              <a:t> Grant</a:t>
            </a:r>
            <a:r>
              <a:rPr lang="fr-FR" dirty="0"/>
              <a:t>, l’autorisation via mot de passe</a:t>
            </a:r>
          </a:p>
          <a:p>
            <a:pPr lvl="1"/>
            <a:r>
              <a:rPr lang="fr-FR"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b="1" dirty="0"/>
              <a:t>Client </a:t>
            </a:r>
            <a:r>
              <a:rPr lang="fr-FR" b="1" dirty="0" err="1"/>
              <a:t>Credentials</a:t>
            </a:r>
            <a:r>
              <a:rPr lang="fr-FR" b="1" dirty="0"/>
              <a:t> Grant</a:t>
            </a:r>
            <a:r>
              <a:rPr lang="fr-FR" dirty="0"/>
              <a:t>, l’autorisation serveur à serveur </a:t>
            </a:r>
          </a:p>
          <a:p>
            <a:pPr lvl="1"/>
            <a:r>
              <a:rPr lang="fr-FR" dirty="0"/>
              <a:t>Il doit être utilisé lorsque le client est lui-même le détenteur des données. Il n’y a pas d’autorisation à obtenir de la part de l’utilisateur final.</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265394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a:t>
            </a:fld>
            <a:endParaRPr lang="fr-F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ID </a:t>
            </a:r>
            <a:r>
              <a:rPr lang="fr-FR" dirty="0" err="1"/>
              <a:t>Connect</a:t>
            </a:r>
            <a:endParaRPr lang="fr-FR" dirty="0"/>
          </a:p>
        </p:txBody>
      </p:sp>
      <p:sp>
        <p:nvSpPr>
          <p:cNvPr id="18" name="Espace réservé du contenu 2"/>
          <p:cNvSpPr>
            <a:spLocks noGrp="1"/>
          </p:cNvSpPr>
          <p:nvPr>
            <p:ph idx="1"/>
          </p:nvPr>
        </p:nvSpPr>
        <p:spPr>
          <a:xfrm>
            <a:off x="838201" y="1205948"/>
            <a:ext cx="6490251" cy="5283500"/>
          </a:xfrm>
        </p:spPr>
        <p:txBody>
          <a:bodyPr>
            <a:normAutofit fontScale="70000" lnSpcReduction="20000"/>
          </a:bodyPr>
          <a:lstStyle/>
          <a:p>
            <a:r>
              <a:rPr lang="en-US" dirty="0">
                <a:hlinkClick r:id="rId3"/>
              </a:rPr>
              <a:t>OpenID Connect</a:t>
            </a:r>
            <a:r>
              <a:rPr lang="en-US" dirty="0"/>
              <a:t> is an interoperable authentication protocol based on the OAuth 2.0 family of specifications. It uses straightforward REST/JSON message flows with a design goal of “making simple things simple and complicated things possible”. It’s uniquely easy for developers to integrate, compared to any preceding Identity protocol.</a:t>
            </a:r>
          </a:p>
          <a:p>
            <a:pPr lvl="1"/>
            <a:r>
              <a:rPr lang="en-US" dirty="0"/>
              <a:t>OpenID Connect lets developers authenticate their users across websites and apps without having to own and manage password files. For the app builder, it provides a secure verifiable, answer to the question: “What is the identity of the person currently using the browser or native app that is connected to me?”</a:t>
            </a:r>
          </a:p>
          <a:p>
            <a:pPr lvl="1"/>
            <a:r>
              <a:rPr lang="en-US" dirty="0"/>
              <a:t>OpenID Connect allows for clients of all types, including browser-based JavaScript and native mobile apps, to launch sign-in flows and receive verifiable assertions about the identity of signed-in users.</a:t>
            </a:r>
          </a:p>
          <a:p>
            <a:pPr lvl="1"/>
            <a:endParaRPr lang="en-US" dirty="0">
              <a:solidFill>
                <a:srgbClr val="00B050"/>
              </a:solidFill>
            </a:endParaRPr>
          </a:p>
          <a:p>
            <a:pPr marL="0" indent="0" algn="ctr">
              <a:buNone/>
            </a:pPr>
            <a:r>
              <a:rPr lang="en-US" dirty="0">
                <a:solidFill>
                  <a:srgbClr val="00B050"/>
                </a:solidFill>
              </a:rPr>
              <a:t>(Identity, Authentication) + OAuth 2.0 = OpenID Connect</a:t>
            </a:r>
          </a:p>
          <a:p>
            <a:pPr marL="0" indent="0" algn="ctr">
              <a:buNone/>
            </a:pPr>
            <a:endParaRPr lang="fr-FR" sz="4800" dirty="0">
              <a:hlinkClick r:id="rId4"/>
            </a:endParaRPr>
          </a:p>
          <a:p>
            <a:pPr marL="0" indent="0" algn="ctr">
              <a:buNone/>
            </a:pPr>
            <a:r>
              <a:rPr lang="fr-FR" sz="4800" dirty="0">
                <a:hlinkClick r:id="rId4"/>
              </a:rPr>
              <a:t>http://openid.net/connect/faq/</a:t>
            </a:r>
            <a:endParaRPr lang="fr-FR" sz="4800" dirty="0"/>
          </a:p>
        </p:txBody>
      </p:sp>
      <p:sp>
        <p:nvSpPr>
          <p:cNvPr id="3" name="Rectangle 2"/>
          <p:cNvSpPr/>
          <p:nvPr/>
        </p:nvSpPr>
        <p:spPr>
          <a:xfrm>
            <a:off x="7805530" y="2437248"/>
            <a:ext cx="3866322" cy="1477328"/>
          </a:xfrm>
          <a:prstGeom prst="rect">
            <a:avLst/>
          </a:prstGeom>
        </p:spPr>
        <p:txBody>
          <a:bodyPr wrap="square">
            <a:spAutoFit/>
          </a:bodyPr>
          <a:lstStyle/>
          <a:p>
            <a:r>
              <a:rPr lang="en-US" dirty="0">
                <a:solidFill>
                  <a:srgbClr val="5A5A5A"/>
                </a:solidFill>
                <a:latin typeface="Helvetica Neue"/>
              </a:rPr>
              <a:t>For an example of OpenID Connect at work, look at </a:t>
            </a:r>
            <a:r>
              <a:rPr lang="en-US" dirty="0">
                <a:solidFill>
                  <a:srgbClr val="F78C40"/>
                </a:solidFill>
                <a:latin typeface="Helvetica Neue"/>
                <a:hlinkClick r:id="rId5"/>
              </a:rPr>
              <a:t>Google+ Sign-In</a:t>
            </a:r>
            <a:r>
              <a:rPr lang="en-US" dirty="0">
                <a:solidFill>
                  <a:srgbClr val="5A5A5A"/>
                </a:solidFill>
                <a:latin typeface="Helvetica Neue"/>
              </a:rPr>
              <a:t>, Google’s flagship social-identity offering, which is entirely based on OpenID Connect.</a:t>
            </a:r>
            <a:endParaRPr lang="fr-FR" dirty="0"/>
          </a:p>
        </p:txBody>
      </p:sp>
    </p:spTree>
    <p:extLst>
      <p:ext uri="{BB962C8B-B14F-4D97-AF65-F5344CB8AC3E}">
        <p14:creationId xmlns:p14="http://schemas.microsoft.com/office/powerpoint/2010/main" val="2145090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Contacts</a:t>
            </a:r>
          </a:p>
        </p:txBody>
      </p:sp>
      <p:sp>
        <p:nvSpPr>
          <p:cNvPr id="3" name="Espace réservé du contenu 2"/>
          <p:cNvSpPr>
            <a:spLocks noGrp="1"/>
          </p:cNvSpPr>
          <p:nvPr>
            <p:ph idx="1"/>
          </p:nvPr>
        </p:nvSpPr>
        <p:spPr/>
        <p:txBody>
          <a:bodyPr>
            <a:normAutofit/>
          </a:bodyPr>
          <a:lstStyle/>
          <a:p>
            <a:r>
              <a:rPr lang="fr-FR" dirty="0"/>
              <a:t>Si vous avez des questions</a:t>
            </a:r>
          </a:p>
          <a:p>
            <a:pPr lvl="1"/>
            <a:r>
              <a:rPr lang="fr-FR" dirty="0">
                <a:hlinkClick r:id="rId2"/>
              </a:rPr>
              <a:t>guillaume.chervet@gmail.com</a:t>
            </a:r>
            <a:endParaRPr lang="fr-FR" dirty="0"/>
          </a:p>
          <a:p>
            <a:pPr marL="0" indent="0">
              <a:buNone/>
            </a:pPr>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58</a:t>
            </a:fld>
            <a:endParaRPr lang="fr-FR"/>
          </a:p>
        </p:txBody>
      </p:sp>
    </p:spTree>
    <p:extLst>
      <p:ext uri="{BB962C8B-B14F-4D97-AF65-F5344CB8AC3E}">
        <p14:creationId xmlns:p14="http://schemas.microsoft.com/office/powerpoint/2010/main" val="327238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4" name="Espace réservé du numéro de diapositive 3">
            <a:extLst>
              <a:ext uri="{FF2B5EF4-FFF2-40B4-BE49-F238E27FC236}">
                <a16:creationId xmlns:a16="http://schemas.microsoft.com/office/drawing/2014/main" id="{F1169CB3-2123-4BB9-84D3-D052EBFA2924}"/>
              </a:ext>
            </a:extLst>
          </p:cNvPr>
          <p:cNvSpPr>
            <a:spLocks noGrp="1"/>
          </p:cNvSpPr>
          <p:nvPr>
            <p:ph type="sldNum" sz="quarter" idx="12"/>
          </p:nvPr>
        </p:nvSpPr>
        <p:spPr/>
        <p:txBody>
          <a:bodyPr/>
          <a:lstStyle/>
          <a:p>
            <a:fld id="{B79E4878-4BCB-449E-94CF-AE2A0F6BB533}" type="slidenum">
              <a:rPr lang="fr-FR" smtClean="0"/>
              <a:t>6</a:t>
            </a:fld>
            <a:endParaRPr lang="fr-F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1869782"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7</a:t>
            </a:fld>
            <a:endParaRPr lang="fr-FR"/>
          </a:p>
        </p:txBody>
      </p:sp>
    </p:spTree>
    <p:extLst>
      <p:ext uri="{BB962C8B-B14F-4D97-AF65-F5344CB8AC3E}">
        <p14:creationId xmlns:p14="http://schemas.microsoft.com/office/powerpoint/2010/main" val="38272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sp>
        <p:nvSpPr>
          <p:cNvPr id="4" name="Espace réservé du numéro de diapositive 3"/>
          <p:cNvSpPr>
            <a:spLocks noGrp="1"/>
          </p:cNvSpPr>
          <p:nvPr>
            <p:ph type="sldNum" sz="quarter" idx="12"/>
          </p:nvPr>
        </p:nvSpPr>
        <p:spPr>
          <a:xfrm>
            <a:off x="9239256" y="6356350"/>
            <a:ext cx="2743200" cy="365125"/>
          </a:xfrm>
        </p:spPr>
        <p:txBody>
          <a:bodyPr/>
          <a:lstStyle/>
          <a:p>
            <a:fld id="{B79E4878-4BCB-449E-94CF-AE2A0F6BB533}" type="slidenum">
              <a:rPr lang="fr-FR" smtClean="0"/>
              <a:t>8</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9</a:t>
            </a:fld>
            <a:endParaRPr lang="fr-F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3443</Words>
  <Application>Microsoft Office PowerPoint</Application>
  <PresentationFormat>Grand écran</PresentationFormat>
  <Paragraphs>469</Paragraphs>
  <Slides>58</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58</vt:i4>
      </vt:variant>
    </vt:vector>
  </HeadingPairs>
  <TitlesOfParts>
    <vt:vector size="66" baseType="lpstr">
      <vt:lpstr>Arial</vt:lpstr>
      <vt:lpstr>Calibri</vt:lpstr>
      <vt:lpstr>Calibri Light</vt:lpstr>
      <vt:lpstr>Consolas</vt:lpstr>
      <vt:lpstr>Helvetica Neue</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Cross Domain HTTP Resquest</vt:lpstr>
      <vt:lpstr>Cross Domain: les problématiques</vt:lpstr>
      <vt:lpstr>Cross Domain : les problématiques</vt:lpstr>
      <vt:lpstr>Cross Domain, type de requêtes AJAX</vt:lpstr>
      <vt:lpstr>CORS  Cross-origin resource sharing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Présentation PowerPoint</vt:lpstr>
      <vt:lpstr>Request with preflighted requests can be cached</vt:lpstr>
      <vt:lpstr>JWT JSON Web Token</vt:lpstr>
      <vt:lpstr>Présentation PowerPoint</vt:lpstr>
      <vt:lpstr>What is JSON Web Token?</vt:lpstr>
      <vt:lpstr>How do JSON Web Tokens are used?</vt:lpstr>
      <vt:lpstr>Présentation PowerPoint</vt:lpstr>
      <vt:lpstr>When should you use JSON Web Tokens?</vt:lpstr>
      <vt:lpstr>What is the JSON Web Token structure?</vt:lpstr>
      <vt:lpstr>1. Header</vt:lpstr>
      <vt:lpstr>2. Payload</vt:lpstr>
      <vt:lpstr>3. Signature</vt:lpstr>
      <vt:lpstr>Identification Authentification Authorisation OAUTH 2.0  OpenIdConnect</vt:lpstr>
      <vt:lpstr>Présentation PowerPoint</vt:lpstr>
      <vt:lpstr>Présentation PowerPoint</vt:lpstr>
      <vt:lpstr>Nombreuses méthodes d’authentification HTTP </vt:lpstr>
      <vt:lpstr>OAuth 2.0</vt:lpstr>
      <vt:lpstr>OAUTH</vt:lpstr>
      <vt:lpstr>Authentification, pourquoi OAUTH ?</vt:lpstr>
      <vt:lpstr>Authentification, pourquoi OAUTH ?</vt:lpstr>
      <vt:lpstr>Authentification, pourquoi OAUTH ?</vt:lpstr>
      <vt:lpstr>Authentification : OAUTH2</vt:lpstr>
      <vt:lpstr>OAUTH2, les rôles</vt:lpstr>
      <vt:lpstr>OAUTH2, les tokens</vt:lpstr>
      <vt:lpstr>OAUTH2, mise à jour de l’ « access tokens »</vt:lpstr>
      <vt:lpstr>OAUTH2, Scope et HTTPS</vt:lpstr>
      <vt:lpstr>OAUTH2, Les types d’autorisation</vt:lpstr>
      <vt:lpstr>OAUTH2, Les types d’autorisation</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lpstr>Open ID Connect</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55</cp:revision>
  <dcterms:created xsi:type="dcterms:W3CDTF">2020-03-23T09:18:23Z</dcterms:created>
  <dcterms:modified xsi:type="dcterms:W3CDTF">2020-03-24T16:51:20Z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True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2020-03-23T09:37:59.0343321Z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y fmtid="{D5CDD505-2E9C-101B-9397-08002B2CF9AE}" pid="10" name="Sensitivity">
    <vt:lpwstr>AXA FR Public</vt:lpwstr>
  </property>
</Properties>
</file>